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8309888" cy="16019463"/>
  <p:notesSz cx="6858000" cy="9144000"/>
  <p:defaultTextStyle>
    <a:defPPr>
      <a:defRPr lang="en-US"/>
    </a:defPPr>
    <a:lvl1pPr algn="l" defTabSz="272478" rtl="0" eaLnBrk="0" fontAlgn="base" hangingPunct="0">
      <a:spcBef>
        <a:spcPct val="0"/>
      </a:spcBef>
      <a:spcAft>
        <a:spcPct val="0"/>
      </a:spcAft>
      <a:defRPr sz="1456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0599" indent="-173307" algn="l" defTabSz="272478" rtl="0" eaLnBrk="0" fontAlgn="base" hangingPunct="0">
      <a:spcBef>
        <a:spcPct val="0"/>
      </a:spcBef>
      <a:spcAft>
        <a:spcPct val="0"/>
      </a:spcAft>
      <a:defRPr sz="1456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693230" indent="-138646" algn="l" defTabSz="272478" rtl="0" eaLnBrk="0" fontAlgn="base" hangingPunct="0">
      <a:spcBef>
        <a:spcPct val="0"/>
      </a:spcBef>
      <a:spcAft>
        <a:spcPct val="0"/>
      </a:spcAft>
      <a:defRPr sz="1456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970521" indent="-138646" algn="l" defTabSz="272478" rtl="0" eaLnBrk="0" fontAlgn="base" hangingPunct="0">
      <a:spcBef>
        <a:spcPct val="0"/>
      </a:spcBef>
      <a:spcAft>
        <a:spcPct val="0"/>
      </a:spcAft>
      <a:defRPr sz="1456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247813" indent="-138646" algn="l" defTabSz="272478" rtl="0" eaLnBrk="0" fontAlgn="base" hangingPunct="0">
      <a:spcBef>
        <a:spcPct val="0"/>
      </a:spcBef>
      <a:spcAft>
        <a:spcPct val="0"/>
      </a:spcAft>
      <a:defRPr sz="1456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1386459" algn="l" defTabSz="554584" rtl="0" eaLnBrk="1" latinLnBrk="0" hangingPunct="1">
      <a:defRPr sz="1456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1663751" algn="l" defTabSz="554584" rtl="0" eaLnBrk="1" latinLnBrk="0" hangingPunct="1">
      <a:defRPr sz="1456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1941043" algn="l" defTabSz="554584" rtl="0" eaLnBrk="1" latinLnBrk="0" hangingPunct="1">
      <a:defRPr sz="1456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2218334" algn="l" defTabSz="554584" rtl="0" eaLnBrk="1" latinLnBrk="0" hangingPunct="1">
      <a:defRPr sz="1456" kern="1200">
        <a:solidFill>
          <a:schemeClr val="bg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1" userDrawn="1">
          <p15:clr>
            <a:srgbClr val="A4A3A4"/>
          </p15:clr>
        </p15:guide>
        <p15:guide id="3" pos="253" userDrawn="1">
          <p15:clr>
            <a:srgbClr val="A4A3A4"/>
          </p15:clr>
        </p15:guide>
        <p15:guide id="4" pos="17626" userDrawn="1">
          <p15:clr>
            <a:srgbClr val="A4A3A4"/>
          </p15:clr>
        </p15:guide>
        <p15:guide id="5" pos="11916" userDrawn="1">
          <p15:clr>
            <a:srgbClr val="A4A3A4"/>
          </p15:clr>
        </p15:guide>
        <p15:guide id="6" pos="4653" userDrawn="1">
          <p15:clr>
            <a:srgbClr val="A4A3A4"/>
          </p15:clr>
        </p15:guide>
        <p15:guide id="7" pos="13180" userDrawn="1">
          <p15:clr>
            <a:srgbClr val="A4A3A4"/>
          </p15:clr>
        </p15:guide>
        <p15:guide id="8" pos="13452" userDrawn="1">
          <p15:clr>
            <a:srgbClr val="A4A3A4"/>
          </p15:clr>
        </p15:guide>
        <p15:guide id="9" orient="horz" pos="9870" userDrawn="1">
          <p15:clr>
            <a:srgbClr val="A4A3A4"/>
          </p15:clr>
        </p15:guide>
        <p15:guide id="10" orient="horz" pos="1371" userDrawn="1">
          <p15:clr>
            <a:srgbClr val="A4A3A4"/>
          </p15:clr>
        </p15:guide>
        <p15:guide id="11" pos="8780" userDrawn="1">
          <p15:clr>
            <a:srgbClr val="A4A3A4"/>
          </p15:clr>
        </p15:guide>
        <p15:guide id="12" pos="9053" userDrawn="1">
          <p15:clr>
            <a:srgbClr val="A4A3A4"/>
          </p15:clr>
        </p15:guide>
        <p15:guide id="13" pos="43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8360"/>
    <p:restoredTop sz="94659"/>
  </p:normalViewPr>
  <p:slideViewPr>
    <p:cSldViewPr showGuides="1">
      <p:cViewPr>
        <p:scale>
          <a:sx n="50" d="100"/>
          <a:sy n="50" d="100"/>
        </p:scale>
        <p:origin x="36" y="-708"/>
      </p:cViewPr>
      <p:guideLst>
        <p:guide orient="horz" pos="1961"/>
        <p:guide pos="253"/>
        <p:guide pos="17626"/>
        <p:guide pos="11916"/>
        <p:guide pos="4653"/>
        <p:guide pos="13180"/>
        <p:guide pos="13452"/>
        <p:guide orient="horz" pos="9870"/>
        <p:guide orient="horz" pos="1371"/>
        <p:guide pos="8780"/>
        <p:guide pos="9053"/>
        <p:guide pos="438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AutoShape 1">
            <a:extLst>
              <a:ext uri="{FF2B5EF4-FFF2-40B4-BE49-F238E27FC236}">
                <a16:creationId xmlns:a16="http://schemas.microsoft.com/office/drawing/2014/main" xmlns="" id="{09D7DF6E-397D-2644-9397-0C91EF19EE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1" name="Text Box 2">
            <a:extLst>
              <a:ext uri="{FF2B5EF4-FFF2-40B4-BE49-F238E27FC236}">
                <a16:creationId xmlns:a16="http://schemas.microsoft.com/office/drawing/2014/main" xmlns="" id="{1D6AD5C9-EACD-894C-A9EF-8E88B0FCA5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2" name="Text Box 3">
            <a:extLst>
              <a:ext uri="{FF2B5EF4-FFF2-40B4-BE49-F238E27FC236}">
                <a16:creationId xmlns:a16="http://schemas.microsoft.com/office/drawing/2014/main" xmlns="" id="{BED84E30-A015-2446-A30D-E85A475145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2053" name="Rectangle 4">
            <a:extLst>
              <a:ext uri="{FF2B5EF4-FFF2-40B4-BE49-F238E27FC236}">
                <a16:creationId xmlns:a16="http://schemas.microsoft.com/office/drawing/2014/main" xmlns="" id="{51B3C223-8246-9A4C-A1F9-1F95C220A1EB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400050" y="685800"/>
            <a:ext cx="6056313" cy="3427413"/>
          </a:xfrm>
          <a:prstGeom prst="rect">
            <a:avLst/>
          </a:prstGeom>
          <a:noFill/>
          <a:ln w="9360" cap="sq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xmlns="" id="{9610184B-EFD4-724F-BF8A-34C46E1D64C6}"/>
              </a:ext>
            </a:extLst>
          </p:cNvPr>
          <p:cNvSpPr>
            <a:spLocks noGrp="1" noChangeArrowheads="1"/>
          </p:cNvSpPr>
          <p:nvPr>
            <p:ph type="body"/>
          </p:nvPr>
        </p:nvSpPr>
        <p:spPr bwMode="auto">
          <a:xfrm>
            <a:off x="914400" y="4343400"/>
            <a:ext cx="5027613" cy="4113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noProof="0"/>
          </a:p>
        </p:txBody>
      </p:sp>
      <p:sp>
        <p:nvSpPr>
          <p:cNvPr id="2055" name="Text Box 6">
            <a:extLst>
              <a:ext uri="{FF2B5EF4-FFF2-40B4-BE49-F238E27FC236}">
                <a16:creationId xmlns:a16="http://schemas.microsoft.com/office/drawing/2014/main" xmlns="" id="{6DE6B7D3-6E64-2D4F-B88F-972454517B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" name="Rectangle 7">
            <a:extLst>
              <a:ext uri="{FF2B5EF4-FFF2-40B4-BE49-F238E27FC236}">
                <a16:creationId xmlns:a16="http://schemas.microsoft.com/office/drawing/2014/main" xmlns="" id="{66C398B1-4516-1547-90DA-B3A698A5992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 bwMode="auto">
          <a:xfrm>
            <a:off x="3886200" y="8686800"/>
            <a:ext cx="2970213" cy="455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buClrTx/>
              <a:buSzPct val="100000"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5A6FF743-F5F2-8342-B2B3-E5A5305E35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348729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27247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728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450599" indent="-173307" algn="l" defTabSz="27247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728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693230" indent="-138646" algn="l" defTabSz="27247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728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970521" indent="-138646" algn="l" defTabSz="27247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728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1247813" indent="-138646" algn="l" defTabSz="272478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728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1386459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6pPr>
    <a:lvl7pPr marL="1663751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7pPr>
    <a:lvl8pPr marL="1941043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8pPr>
    <a:lvl9pPr marL="2218334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>
            <a:extLst>
              <a:ext uri="{FF2B5EF4-FFF2-40B4-BE49-F238E27FC236}">
                <a16:creationId xmlns:a16="http://schemas.microsoft.com/office/drawing/2014/main" xmlns="" id="{ED6B5AD0-D619-4743-817D-AB82D8A13C47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DB30E590-D797-BF40-BE6D-580EFB5CEDAE}" type="slidenum">
              <a:rPr lang="en-US" alt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4099" name="Text Box 1">
            <a:extLst>
              <a:ext uri="{FF2B5EF4-FFF2-40B4-BE49-F238E27FC236}">
                <a16:creationId xmlns:a16="http://schemas.microsoft.com/office/drawing/2014/main" xmlns="" id="{1BE36CD9-53CA-9348-9479-FD2585F0F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4BFDE39E-C2BB-EA41-8438-CB12BEA9F5E2}" type="slidenum">
              <a:rPr lang="en-US" altLang="en-US" sz="1200">
                <a:solidFill>
                  <a:srgbClr val="000000"/>
                </a:solidFill>
              </a:rPr>
              <a:pPr algn="r">
                <a:buClrTx/>
                <a:buFontTx/>
                <a:buNone/>
              </a:pPr>
              <a:t>1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4100" name="Text Box 2">
            <a:extLst>
              <a:ext uri="{FF2B5EF4-FFF2-40B4-BE49-F238E27FC236}">
                <a16:creationId xmlns:a16="http://schemas.microsoft.com/office/drawing/2014/main" xmlns="" id="{A95F0A24-47C4-1846-BF33-7A1E06F30381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0050" y="685800"/>
            <a:ext cx="6057900" cy="3429000"/>
          </a:xfrm>
          <a:solidFill>
            <a:srgbClr val="FFFFFF"/>
          </a:solidFill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101" name="Text Box 3">
            <a:extLst>
              <a:ext uri="{FF2B5EF4-FFF2-40B4-BE49-F238E27FC236}">
                <a16:creationId xmlns:a16="http://schemas.microsoft.com/office/drawing/2014/main" xmlns="" id="{993FB4BB-8604-AE40-8088-998E0A389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954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78CA003-FBAC-0949-8670-CB4A106951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8342" y="2621611"/>
            <a:ext cx="21233204" cy="5577538"/>
          </a:xfrm>
        </p:spPr>
        <p:txBody>
          <a:bodyPr anchor="b"/>
          <a:lstStyle>
            <a:lvl1pPr algn="ctr">
              <a:defRPr sz="31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7F02EA2-EBFB-BD4D-873C-F43D0490FE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38342" y="8414187"/>
            <a:ext cx="21233204" cy="3867317"/>
          </a:xfrm>
        </p:spPr>
        <p:txBody>
          <a:bodyPr/>
          <a:lstStyle>
            <a:lvl1pPr marL="0" indent="0" algn="ctr">
              <a:buNone/>
              <a:defRPr sz="1270"/>
            </a:lvl1pPr>
            <a:lvl2pPr marL="241905" indent="0" algn="ctr">
              <a:buNone/>
              <a:defRPr sz="1058"/>
            </a:lvl2pPr>
            <a:lvl3pPr marL="483809" indent="0" algn="ctr">
              <a:buNone/>
              <a:defRPr sz="952"/>
            </a:lvl3pPr>
            <a:lvl4pPr marL="725714" indent="0" algn="ctr">
              <a:buNone/>
              <a:defRPr sz="847"/>
            </a:lvl4pPr>
            <a:lvl5pPr marL="967618" indent="0" algn="ctr">
              <a:buNone/>
              <a:defRPr sz="847"/>
            </a:lvl5pPr>
            <a:lvl6pPr marL="1209523" indent="0" algn="ctr">
              <a:buNone/>
              <a:defRPr sz="847"/>
            </a:lvl6pPr>
            <a:lvl7pPr marL="1451427" indent="0" algn="ctr">
              <a:buNone/>
              <a:defRPr sz="847"/>
            </a:lvl7pPr>
            <a:lvl8pPr marL="1693332" indent="0" algn="ctr">
              <a:buNone/>
              <a:defRPr sz="847"/>
            </a:lvl8pPr>
            <a:lvl9pPr marL="1935236" indent="0" algn="ctr">
              <a:buNone/>
              <a:defRPr sz="847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649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7890C37-CAD8-CE4B-8F6A-70106280E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51D6A38-2D75-8B46-89DE-3EF640A6A9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59040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1EB97A1-3748-5C49-AAE7-B3FCF1C123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0700877" y="1532143"/>
            <a:ext cx="6512860" cy="1370780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1838452-C98D-A24C-8762-802A73D484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59148" y="1532143"/>
            <a:ext cx="19440933" cy="1370780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314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B6E849-306E-F24B-BCC3-82A7568A7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44EE3A6-E81B-404B-AFAF-3655B7CA0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3736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A555EE9-7522-0E49-BF96-86E774E87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1914" y="3994156"/>
            <a:ext cx="24416662" cy="6663646"/>
          </a:xfrm>
        </p:spPr>
        <p:txBody>
          <a:bodyPr anchor="b"/>
          <a:lstStyle>
            <a:lvl1pPr>
              <a:defRPr sz="317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6C80A21-13ED-744C-999F-42EDB21FD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31914" y="10720802"/>
            <a:ext cx="24416662" cy="3503601"/>
          </a:xfrm>
        </p:spPr>
        <p:txBody>
          <a:bodyPr/>
          <a:lstStyle>
            <a:lvl1pPr marL="0" indent="0">
              <a:buNone/>
              <a:defRPr sz="1270"/>
            </a:lvl1pPr>
            <a:lvl2pPr marL="241905" indent="0">
              <a:buNone/>
              <a:defRPr sz="1058"/>
            </a:lvl2pPr>
            <a:lvl3pPr marL="483809" indent="0">
              <a:buNone/>
              <a:defRPr sz="952"/>
            </a:lvl3pPr>
            <a:lvl4pPr marL="725714" indent="0">
              <a:buNone/>
              <a:defRPr sz="847"/>
            </a:lvl4pPr>
            <a:lvl5pPr marL="967618" indent="0">
              <a:buNone/>
              <a:defRPr sz="847"/>
            </a:lvl5pPr>
            <a:lvl6pPr marL="1209523" indent="0">
              <a:buNone/>
              <a:defRPr sz="847"/>
            </a:lvl6pPr>
            <a:lvl7pPr marL="1451427" indent="0">
              <a:buNone/>
              <a:defRPr sz="847"/>
            </a:lvl7pPr>
            <a:lvl8pPr marL="1693332" indent="0">
              <a:buNone/>
              <a:defRPr sz="847"/>
            </a:lvl8pPr>
            <a:lvl9pPr marL="1935236" indent="0">
              <a:buNone/>
              <a:defRPr sz="847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517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B1E031-ABED-114D-92FA-C6CBDF427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03052DB-715E-D54B-8A7C-C963591501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9149" y="3427162"/>
            <a:ext cx="12951173" cy="118127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63477D6-A9B6-3647-BB07-9DDC628B84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11117" y="3427162"/>
            <a:ext cx="12952222" cy="118127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8088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326870-1392-644D-B479-3009B191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764" y="852591"/>
            <a:ext cx="24417711" cy="30970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FB9B69-9DED-2249-846F-DFCB4C204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49763" y="3926957"/>
            <a:ext cx="11976816" cy="1924418"/>
          </a:xfrm>
        </p:spPr>
        <p:txBody>
          <a:bodyPr anchor="b"/>
          <a:lstStyle>
            <a:lvl1pPr marL="0" indent="0">
              <a:buNone/>
              <a:defRPr sz="1270" b="1"/>
            </a:lvl1pPr>
            <a:lvl2pPr marL="241905" indent="0">
              <a:buNone/>
              <a:defRPr sz="1058" b="1"/>
            </a:lvl2pPr>
            <a:lvl3pPr marL="483809" indent="0">
              <a:buNone/>
              <a:defRPr sz="952" b="1"/>
            </a:lvl3pPr>
            <a:lvl4pPr marL="725714" indent="0">
              <a:buNone/>
              <a:defRPr sz="847" b="1"/>
            </a:lvl4pPr>
            <a:lvl5pPr marL="967618" indent="0">
              <a:buNone/>
              <a:defRPr sz="847" b="1"/>
            </a:lvl5pPr>
            <a:lvl6pPr marL="1209523" indent="0">
              <a:buNone/>
              <a:defRPr sz="847" b="1"/>
            </a:lvl6pPr>
            <a:lvl7pPr marL="1451427" indent="0">
              <a:buNone/>
              <a:defRPr sz="847" b="1"/>
            </a:lvl7pPr>
            <a:lvl8pPr marL="1693332" indent="0">
              <a:buNone/>
              <a:defRPr sz="847" b="1"/>
            </a:lvl8pPr>
            <a:lvl9pPr marL="1935236" indent="0">
              <a:buNone/>
              <a:defRPr sz="84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B6D49EE-66C9-5343-8BA4-4318F0AFE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49763" y="5851375"/>
            <a:ext cx="11976816" cy="86065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4D70F29-8C09-434F-A5ED-E37E4FDCD2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4331861" y="3926957"/>
            <a:ext cx="12035614" cy="1924418"/>
          </a:xfrm>
        </p:spPr>
        <p:txBody>
          <a:bodyPr anchor="b"/>
          <a:lstStyle>
            <a:lvl1pPr marL="0" indent="0">
              <a:buNone/>
              <a:defRPr sz="1270" b="1"/>
            </a:lvl1pPr>
            <a:lvl2pPr marL="241905" indent="0">
              <a:buNone/>
              <a:defRPr sz="1058" b="1"/>
            </a:lvl2pPr>
            <a:lvl3pPr marL="483809" indent="0">
              <a:buNone/>
              <a:defRPr sz="952" b="1"/>
            </a:lvl3pPr>
            <a:lvl4pPr marL="725714" indent="0">
              <a:buNone/>
              <a:defRPr sz="847" b="1"/>
            </a:lvl4pPr>
            <a:lvl5pPr marL="967618" indent="0">
              <a:buNone/>
              <a:defRPr sz="847" b="1"/>
            </a:lvl5pPr>
            <a:lvl6pPr marL="1209523" indent="0">
              <a:buNone/>
              <a:defRPr sz="847" b="1"/>
            </a:lvl6pPr>
            <a:lvl7pPr marL="1451427" indent="0">
              <a:buNone/>
              <a:defRPr sz="847" b="1"/>
            </a:lvl7pPr>
            <a:lvl8pPr marL="1693332" indent="0">
              <a:buNone/>
              <a:defRPr sz="847" b="1"/>
            </a:lvl8pPr>
            <a:lvl9pPr marL="1935236" indent="0">
              <a:buNone/>
              <a:defRPr sz="84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6CCB16E-E8C0-0449-95DD-E74751C884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4331861" y="5851375"/>
            <a:ext cx="12035614" cy="86065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9814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DC66647-171F-9640-8FD5-BD46B4E6B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7152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2651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68443B-7E3E-AC4C-B05E-83B83BD1F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763" y="1067629"/>
            <a:ext cx="9130393" cy="3737959"/>
          </a:xfrm>
        </p:spPr>
        <p:txBody>
          <a:bodyPr anchor="b"/>
          <a:lstStyle>
            <a:lvl1pPr>
              <a:defRPr sz="169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D9AC9C5-F1F4-0340-B7D6-AD7623515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5614" y="2306615"/>
            <a:ext cx="14331861" cy="11384394"/>
          </a:xfrm>
        </p:spPr>
        <p:txBody>
          <a:bodyPr/>
          <a:lstStyle>
            <a:lvl1pPr>
              <a:defRPr sz="1693"/>
            </a:lvl1pPr>
            <a:lvl2pPr>
              <a:defRPr sz="1481"/>
            </a:lvl2pPr>
            <a:lvl3pPr>
              <a:defRPr sz="1270"/>
            </a:lvl3pPr>
            <a:lvl4pPr>
              <a:defRPr sz="1058"/>
            </a:lvl4pPr>
            <a:lvl5pPr>
              <a:defRPr sz="1058"/>
            </a:lvl5pPr>
            <a:lvl6pPr>
              <a:defRPr sz="1058"/>
            </a:lvl6pPr>
            <a:lvl7pPr>
              <a:defRPr sz="1058"/>
            </a:lvl7pPr>
            <a:lvl8pPr>
              <a:defRPr sz="1058"/>
            </a:lvl8pPr>
            <a:lvl9pPr>
              <a:defRPr sz="1058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A4A06A9-E3CD-2446-B2AD-1AF07D62BB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49763" y="4805587"/>
            <a:ext cx="9130393" cy="8903901"/>
          </a:xfrm>
        </p:spPr>
        <p:txBody>
          <a:bodyPr/>
          <a:lstStyle>
            <a:lvl1pPr marL="0" indent="0">
              <a:buNone/>
              <a:defRPr sz="847"/>
            </a:lvl1pPr>
            <a:lvl2pPr marL="241905" indent="0">
              <a:buNone/>
              <a:defRPr sz="741"/>
            </a:lvl2pPr>
            <a:lvl3pPr marL="483809" indent="0">
              <a:buNone/>
              <a:defRPr sz="635"/>
            </a:lvl3pPr>
            <a:lvl4pPr marL="725714" indent="0">
              <a:buNone/>
              <a:defRPr sz="529"/>
            </a:lvl4pPr>
            <a:lvl5pPr marL="967618" indent="0">
              <a:buNone/>
              <a:defRPr sz="529"/>
            </a:lvl5pPr>
            <a:lvl6pPr marL="1209523" indent="0">
              <a:buNone/>
              <a:defRPr sz="529"/>
            </a:lvl6pPr>
            <a:lvl7pPr marL="1451427" indent="0">
              <a:buNone/>
              <a:defRPr sz="529"/>
            </a:lvl7pPr>
            <a:lvl8pPr marL="1693332" indent="0">
              <a:buNone/>
              <a:defRPr sz="529"/>
            </a:lvl8pPr>
            <a:lvl9pPr marL="1935236" indent="0">
              <a:buNone/>
              <a:defRPr sz="529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2223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441EF17-14F5-E34B-88FB-C5F5D0748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9763" y="1067629"/>
            <a:ext cx="9130393" cy="3737959"/>
          </a:xfrm>
        </p:spPr>
        <p:txBody>
          <a:bodyPr anchor="b"/>
          <a:lstStyle>
            <a:lvl1pPr>
              <a:defRPr sz="169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3E6F31B-C587-F747-A918-EF4F995A92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2035614" y="2306615"/>
            <a:ext cx="14331861" cy="11384394"/>
          </a:xfrm>
        </p:spPr>
        <p:txBody>
          <a:bodyPr/>
          <a:lstStyle>
            <a:lvl1pPr marL="0" indent="0">
              <a:buNone/>
              <a:defRPr sz="1693"/>
            </a:lvl1pPr>
            <a:lvl2pPr marL="241905" indent="0">
              <a:buNone/>
              <a:defRPr sz="1481"/>
            </a:lvl2pPr>
            <a:lvl3pPr marL="483809" indent="0">
              <a:buNone/>
              <a:defRPr sz="1270"/>
            </a:lvl3pPr>
            <a:lvl4pPr marL="725714" indent="0">
              <a:buNone/>
              <a:defRPr sz="1058"/>
            </a:lvl4pPr>
            <a:lvl5pPr marL="967618" indent="0">
              <a:buNone/>
              <a:defRPr sz="1058"/>
            </a:lvl5pPr>
            <a:lvl6pPr marL="1209523" indent="0">
              <a:buNone/>
              <a:defRPr sz="1058"/>
            </a:lvl6pPr>
            <a:lvl7pPr marL="1451427" indent="0">
              <a:buNone/>
              <a:defRPr sz="1058"/>
            </a:lvl7pPr>
            <a:lvl8pPr marL="1693332" indent="0">
              <a:buNone/>
              <a:defRPr sz="1058"/>
            </a:lvl8pPr>
            <a:lvl9pPr marL="1935236" indent="0">
              <a:buNone/>
              <a:defRPr sz="1058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9CDFA31-F7CD-A346-92D1-7EDFA972D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49763" y="4805587"/>
            <a:ext cx="9130393" cy="8903901"/>
          </a:xfrm>
        </p:spPr>
        <p:txBody>
          <a:bodyPr/>
          <a:lstStyle>
            <a:lvl1pPr marL="0" indent="0">
              <a:buNone/>
              <a:defRPr sz="847"/>
            </a:lvl1pPr>
            <a:lvl2pPr marL="241905" indent="0">
              <a:buNone/>
              <a:defRPr sz="741"/>
            </a:lvl2pPr>
            <a:lvl3pPr marL="483809" indent="0">
              <a:buNone/>
              <a:defRPr sz="635"/>
            </a:lvl3pPr>
            <a:lvl4pPr marL="725714" indent="0">
              <a:buNone/>
              <a:defRPr sz="529"/>
            </a:lvl4pPr>
            <a:lvl5pPr marL="967618" indent="0">
              <a:buNone/>
              <a:defRPr sz="529"/>
            </a:lvl5pPr>
            <a:lvl6pPr marL="1209523" indent="0">
              <a:buNone/>
              <a:defRPr sz="529"/>
            </a:lvl6pPr>
            <a:lvl7pPr marL="1451427" indent="0">
              <a:buNone/>
              <a:defRPr sz="529"/>
            </a:lvl7pPr>
            <a:lvl8pPr marL="1693332" indent="0">
              <a:buNone/>
              <a:defRPr sz="529"/>
            </a:lvl8pPr>
            <a:lvl9pPr marL="1935236" indent="0">
              <a:buNone/>
              <a:defRPr sz="529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974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xmlns="" id="{2E6F6054-E8CA-F14D-9CA7-0D790F4F7E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59149" y="3427162"/>
            <a:ext cx="26004191" cy="118127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17600" tIns="208800" rIns="417600" bIns="208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the outline text format</a:t>
            </a:r>
          </a:p>
          <a:p>
            <a:pPr lvl="1"/>
            <a:r>
              <a:rPr lang="en-US" altLang="en-US"/>
              <a:t>Second Outline Level</a:t>
            </a:r>
          </a:p>
          <a:p>
            <a:pPr lvl="2"/>
            <a:r>
              <a:rPr lang="en-US" altLang="en-US"/>
              <a:t>Third Outline Level</a:t>
            </a:r>
          </a:p>
          <a:p>
            <a:pPr lvl="3"/>
            <a:r>
              <a:rPr lang="en-US" altLang="en-US"/>
              <a:t>Fourth Outline Level</a:t>
            </a:r>
          </a:p>
          <a:p>
            <a:pPr lvl="4"/>
            <a:r>
              <a:rPr lang="en-US" altLang="en-US"/>
              <a:t>Fifth Outline Level</a:t>
            </a:r>
          </a:p>
          <a:p>
            <a:pPr lvl="4"/>
            <a:r>
              <a:rPr lang="en-US" altLang="en-US"/>
              <a:t>Sixth Outline Level</a:t>
            </a:r>
          </a:p>
          <a:p>
            <a:pPr lvl="4"/>
            <a:r>
              <a:rPr lang="en-US" altLang="en-US"/>
              <a:t>Seventh Outline Level</a:t>
            </a:r>
          </a:p>
        </p:txBody>
      </p:sp>
      <p:pic>
        <p:nvPicPr>
          <p:cNvPr id="1027" name="Picture 3">
            <a:extLst>
              <a:ext uri="{FF2B5EF4-FFF2-40B4-BE49-F238E27FC236}">
                <a16:creationId xmlns:a16="http://schemas.microsoft.com/office/drawing/2014/main" xmlns="" id="{63E53A37-E48E-8145-8826-F391D1833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920"/>
            <a:ext cx="21965021" cy="12927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</a:blip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xmlns="" id="{9E245290-FBA3-A34A-8F48-635A6CAD97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79433" y="215878"/>
            <a:ext cx="6261921" cy="828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9" name="Rectangle 1">
            <a:extLst>
              <a:ext uri="{FF2B5EF4-FFF2-40B4-BE49-F238E27FC236}">
                <a16:creationId xmlns:a16="http://schemas.microsoft.com/office/drawing/2014/main" xmlns="" id="{A1908D4C-9A3B-9B4F-B7E7-7AA64DF094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600" y="-26040"/>
            <a:ext cx="26054589" cy="13297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17600" tIns="208800" rIns="417600" bIns="208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237705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33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237705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33" b="1">
          <a:solidFill>
            <a:schemeClr val="tx1"/>
          </a:solidFill>
          <a:latin typeface="Verdana" panose="020B0604030504040204" pitchFamily="34" charset="0"/>
          <a:ea typeface="ＭＳ Ｐゴシック" panose="020B0600070205080204" pitchFamily="34" charset="-128"/>
        </a:defRPr>
      </a:lvl2pPr>
      <a:lvl3pPr algn="l" defTabSz="237705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33" b="1">
          <a:solidFill>
            <a:schemeClr val="tx1"/>
          </a:solidFill>
          <a:latin typeface="Verdana" panose="020B0604030504040204" pitchFamily="34" charset="0"/>
          <a:ea typeface="ＭＳ Ｐゴシック" panose="020B0600070205080204" pitchFamily="34" charset="-128"/>
        </a:defRPr>
      </a:lvl3pPr>
      <a:lvl4pPr algn="l" defTabSz="237705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33" b="1">
          <a:solidFill>
            <a:schemeClr val="tx1"/>
          </a:solidFill>
          <a:latin typeface="Verdana" panose="020B0604030504040204" pitchFamily="34" charset="0"/>
          <a:ea typeface="ＭＳ Ｐゴシック" panose="020B0600070205080204" pitchFamily="34" charset="-128"/>
        </a:defRPr>
      </a:lvl4pPr>
      <a:lvl5pPr algn="l" defTabSz="237705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233" b="1">
          <a:solidFill>
            <a:schemeClr val="tx1"/>
          </a:solidFill>
          <a:latin typeface="Verdana" panose="020B0604030504040204" pitchFamily="34" charset="0"/>
          <a:ea typeface="ＭＳ Ｐゴシック" panose="020B0600070205080204" pitchFamily="34" charset="-128"/>
        </a:defRPr>
      </a:lvl5pPr>
      <a:lvl6pPr marL="1330475" indent="-120952" algn="l" defTabSz="237705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6349" b="1">
          <a:solidFill>
            <a:srgbClr val="00457D"/>
          </a:solidFill>
          <a:latin typeface="Verdana" panose="020B0604030504040204" pitchFamily="34" charset="0"/>
          <a:ea typeface="ＭＳ Ｐゴシック" panose="020B0600070205080204" pitchFamily="34" charset="-128"/>
        </a:defRPr>
      </a:lvl6pPr>
      <a:lvl7pPr marL="1572379" indent="-120952" algn="l" defTabSz="237705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6349" b="1">
          <a:solidFill>
            <a:srgbClr val="00457D"/>
          </a:solidFill>
          <a:latin typeface="Verdana" panose="020B0604030504040204" pitchFamily="34" charset="0"/>
          <a:ea typeface="ＭＳ Ｐゴシック" panose="020B0600070205080204" pitchFamily="34" charset="-128"/>
        </a:defRPr>
      </a:lvl7pPr>
      <a:lvl8pPr marL="1814284" indent="-120952" algn="l" defTabSz="237705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6349" b="1">
          <a:solidFill>
            <a:srgbClr val="00457D"/>
          </a:solidFill>
          <a:latin typeface="Verdana" panose="020B0604030504040204" pitchFamily="34" charset="0"/>
          <a:ea typeface="ＭＳ Ｐゴシック" panose="020B0600070205080204" pitchFamily="34" charset="-128"/>
        </a:defRPr>
      </a:lvl8pPr>
      <a:lvl9pPr marL="2056188" indent="-120952" algn="l" defTabSz="237705" rtl="0" eaLnBrk="1" fontAlgn="base" hangingPunct="1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6349" b="1">
          <a:solidFill>
            <a:srgbClr val="00457D"/>
          </a:solidFill>
          <a:latin typeface="Verdana" panose="020B0604030504040204" pitchFamily="34" charset="0"/>
          <a:ea typeface="ＭＳ Ｐゴシック" panose="020B0600070205080204" pitchFamily="34" charset="-128"/>
        </a:defRPr>
      </a:lvl9pPr>
    </p:titleStyle>
    <p:bodyStyle>
      <a:lvl1pPr marL="181428" indent="-181428" algn="l" defTabSz="237705" rtl="0" eaLnBrk="1" fontAlgn="base" hangingPunct="1">
        <a:spcBef>
          <a:spcPts val="423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93" kern="1200">
          <a:solidFill>
            <a:srgbClr val="000000"/>
          </a:solidFill>
          <a:latin typeface="+mn-lt"/>
          <a:ea typeface="+mn-ea"/>
          <a:cs typeface="+mn-cs"/>
        </a:defRPr>
      </a:lvl1pPr>
      <a:lvl2pPr marL="393095" indent="-151190" algn="l" defTabSz="237705" rtl="0" eaLnBrk="1" fontAlgn="base" hangingPunct="1">
        <a:spcBef>
          <a:spcPts val="423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93" kern="1200">
          <a:solidFill>
            <a:srgbClr val="000000"/>
          </a:solidFill>
          <a:latin typeface="+mn-lt"/>
          <a:ea typeface="+mn-ea"/>
          <a:cs typeface="+mn-cs"/>
        </a:defRPr>
      </a:lvl2pPr>
      <a:lvl3pPr marL="604761" indent="-120952" algn="l" defTabSz="237705" rtl="0" eaLnBrk="1" fontAlgn="base" hangingPunct="1">
        <a:spcBef>
          <a:spcPts val="423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93" kern="1200">
          <a:solidFill>
            <a:srgbClr val="000000"/>
          </a:solidFill>
          <a:latin typeface="+mn-lt"/>
          <a:ea typeface="+mn-ea"/>
          <a:cs typeface="+mn-cs"/>
        </a:defRPr>
      </a:lvl3pPr>
      <a:lvl4pPr marL="846666" indent="-120952" algn="l" defTabSz="237705" rtl="0" eaLnBrk="1" fontAlgn="base" hangingPunct="1">
        <a:spcBef>
          <a:spcPts val="423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693" kern="1200">
          <a:solidFill>
            <a:srgbClr val="000000"/>
          </a:solidFill>
          <a:latin typeface="+mn-lt"/>
          <a:ea typeface="+mn-ea"/>
          <a:cs typeface="+mn-cs"/>
        </a:defRPr>
      </a:lvl4pPr>
      <a:lvl5pPr marL="1088570" indent="-120952" algn="l" defTabSz="237705" rtl="0" eaLnBrk="1" fontAlgn="base" hangingPunct="1">
        <a:spcBef>
          <a:spcPts val="529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116" kern="1200">
          <a:solidFill>
            <a:srgbClr val="000000"/>
          </a:solidFill>
          <a:latin typeface="Arial" panose="020B0604020202020204" pitchFamily="34" charset="0"/>
          <a:ea typeface="+mn-ea"/>
          <a:cs typeface="+mn-cs"/>
        </a:defRPr>
      </a:lvl5pPr>
      <a:lvl6pPr marL="1330475" indent="-120952" algn="l" defTabSz="483809" rtl="0" eaLnBrk="1" latinLnBrk="0" hangingPunct="1">
        <a:lnSpc>
          <a:spcPct val="90000"/>
        </a:lnSpc>
        <a:spcBef>
          <a:spcPts val="265"/>
        </a:spcBef>
        <a:buFont typeface="Arial" panose="020B0604020202020204" pitchFamily="34" charset="0"/>
        <a:buChar char="•"/>
        <a:defRPr sz="952" kern="1200">
          <a:solidFill>
            <a:schemeClr val="tx1"/>
          </a:solidFill>
          <a:latin typeface="+mn-lt"/>
          <a:ea typeface="+mn-ea"/>
          <a:cs typeface="+mn-cs"/>
        </a:defRPr>
      </a:lvl6pPr>
      <a:lvl7pPr marL="1572379" indent="-120952" algn="l" defTabSz="483809" rtl="0" eaLnBrk="1" latinLnBrk="0" hangingPunct="1">
        <a:lnSpc>
          <a:spcPct val="90000"/>
        </a:lnSpc>
        <a:spcBef>
          <a:spcPts val="265"/>
        </a:spcBef>
        <a:buFont typeface="Arial" panose="020B0604020202020204" pitchFamily="34" charset="0"/>
        <a:buChar char="•"/>
        <a:defRPr sz="952" kern="1200">
          <a:solidFill>
            <a:schemeClr val="tx1"/>
          </a:solidFill>
          <a:latin typeface="+mn-lt"/>
          <a:ea typeface="+mn-ea"/>
          <a:cs typeface="+mn-cs"/>
        </a:defRPr>
      </a:lvl7pPr>
      <a:lvl8pPr marL="1814284" indent="-120952" algn="l" defTabSz="483809" rtl="0" eaLnBrk="1" latinLnBrk="0" hangingPunct="1">
        <a:lnSpc>
          <a:spcPct val="90000"/>
        </a:lnSpc>
        <a:spcBef>
          <a:spcPts val="265"/>
        </a:spcBef>
        <a:buFont typeface="Arial" panose="020B0604020202020204" pitchFamily="34" charset="0"/>
        <a:buChar char="•"/>
        <a:defRPr sz="952" kern="1200">
          <a:solidFill>
            <a:schemeClr val="tx1"/>
          </a:solidFill>
          <a:latin typeface="+mn-lt"/>
          <a:ea typeface="+mn-ea"/>
          <a:cs typeface="+mn-cs"/>
        </a:defRPr>
      </a:lvl8pPr>
      <a:lvl9pPr marL="2056188" indent="-120952" algn="l" defTabSz="483809" rtl="0" eaLnBrk="1" latinLnBrk="0" hangingPunct="1">
        <a:lnSpc>
          <a:spcPct val="90000"/>
        </a:lnSpc>
        <a:spcBef>
          <a:spcPts val="265"/>
        </a:spcBef>
        <a:buFont typeface="Arial" panose="020B0604020202020204" pitchFamily="34" charset="0"/>
        <a:buChar char="•"/>
        <a:defRPr sz="9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3809" rtl="0" eaLnBrk="1" latinLnBrk="0" hangingPunct="1">
        <a:defRPr sz="952" kern="1200">
          <a:solidFill>
            <a:schemeClr val="tx1"/>
          </a:solidFill>
          <a:latin typeface="+mn-lt"/>
          <a:ea typeface="+mn-ea"/>
          <a:cs typeface="+mn-cs"/>
        </a:defRPr>
      </a:lvl1pPr>
      <a:lvl2pPr marL="241905" algn="l" defTabSz="483809" rtl="0" eaLnBrk="1" latinLnBrk="0" hangingPunct="1">
        <a:defRPr sz="952" kern="1200">
          <a:solidFill>
            <a:schemeClr val="tx1"/>
          </a:solidFill>
          <a:latin typeface="+mn-lt"/>
          <a:ea typeface="+mn-ea"/>
          <a:cs typeface="+mn-cs"/>
        </a:defRPr>
      </a:lvl2pPr>
      <a:lvl3pPr marL="483809" algn="l" defTabSz="483809" rtl="0" eaLnBrk="1" latinLnBrk="0" hangingPunct="1">
        <a:defRPr sz="952" kern="1200">
          <a:solidFill>
            <a:schemeClr val="tx1"/>
          </a:solidFill>
          <a:latin typeface="+mn-lt"/>
          <a:ea typeface="+mn-ea"/>
          <a:cs typeface="+mn-cs"/>
        </a:defRPr>
      </a:lvl3pPr>
      <a:lvl4pPr marL="725714" algn="l" defTabSz="483809" rtl="0" eaLnBrk="1" latinLnBrk="0" hangingPunct="1">
        <a:defRPr sz="952" kern="1200">
          <a:solidFill>
            <a:schemeClr val="tx1"/>
          </a:solidFill>
          <a:latin typeface="+mn-lt"/>
          <a:ea typeface="+mn-ea"/>
          <a:cs typeface="+mn-cs"/>
        </a:defRPr>
      </a:lvl4pPr>
      <a:lvl5pPr marL="967618" algn="l" defTabSz="483809" rtl="0" eaLnBrk="1" latinLnBrk="0" hangingPunct="1">
        <a:defRPr sz="952" kern="1200">
          <a:solidFill>
            <a:schemeClr val="tx1"/>
          </a:solidFill>
          <a:latin typeface="+mn-lt"/>
          <a:ea typeface="+mn-ea"/>
          <a:cs typeface="+mn-cs"/>
        </a:defRPr>
      </a:lvl5pPr>
      <a:lvl6pPr marL="1209523" algn="l" defTabSz="483809" rtl="0" eaLnBrk="1" latinLnBrk="0" hangingPunct="1">
        <a:defRPr sz="952" kern="1200">
          <a:solidFill>
            <a:schemeClr val="tx1"/>
          </a:solidFill>
          <a:latin typeface="+mn-lt"/>
          <a:ea typeface="+mn-ea"/>
          <a:cs typeface="+mn-cs"/>
        </a:defRPr>
      </a:lvl6pPr>
      <a:lvl7pPr marL="1451427" algn="l" defTabSz="483809" rtl="0" eaLnBrk="1" latinLnBrk="0" hangingPunct="1">
        <a:defRPr sz="952" kern="1200">
          <a:solidFill>
            <a:schemeClr val="tx1"/>
          </a:solidFill>
          <a:latin typeface="+mn-lt"/>
          <a:ea typeface="+mn-ea"/>
          <a:cs typeface="+mn-cs"/>
        </a:defRPr>
      </a:lvl7pPr>
      <a:lvl8pPr marL="1693332" algn="l" defTabSz="483809" rtl="0" eaLnBrk="1" latinLnBrk="0" hangingPunct="1">
        <a:defRPr sz="952" kern="1200">
          <a:solidFill>
            <a:schemeClr val="tx1"/>
          </a:solidFill>
          <a:latin typeface="+mn-lt"/>
          <a:ea typeface="+mn-ea"/>
          <a:cs typeface="+mn-cs"/>
        </a:defRPr>
      </a:lvl8pPr>
      <a:lvl9pPr marL="1935236" algn="l" defTabSz="483809" rtl="0" eaLnBrk="1" latinLnBrk="0" hangingPunct="1">
        <a:defRPr sz="9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26" Type="http://schemas.openxmlformats.org/officeDocument/2006/relationships/image" Target="../media/image27.jpg"/><Relationship Id="rId3" Type="http://schemas.openxmlformats.org/officeDocument/2006/relationships/image" Target="../media/image4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5" Type="http://schemas.openxmlformats.org/officeDocument/2006/relationships/image" Target="../media/image26.jp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7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24" Type="http://schemas.openxmlformats.org/officeDocument/2006/relationships/image" Target="../media/image25.jpg"/><Relationship Id="rId5" Type="http://schemas.openxmlformats.org/officeDocument/2006/relationships/image" Target="../media/image6.png"/><Relationship Id="rId15" Type="http://schemas.openxmlformats.org/officeDocument/2006/relationships/image" Target="../media/image16.tiff"/><Relationship Id="rId23" Type="http://schemas.openxmlformats.org/officeDocument/2006/relationships/image" Target="../media/image24.jpg"/><Relationship Id="rId10" Type="http://schemas.openxmlformats.org/officeDocument/2006/relationships/image" Target="../media/image11.png"/><Relationship Id="rId19" Type="http://schemas.openxmlformats.org/officeDocument/2006/relationships/image" Target="../media/image20.png"/><Relationship Id="rId4" Type="http://schemas.openxmlformats.org/officeDocument/2006/relationships/image" Target="../media/image5.JPG"/><Relationship Id="rId9" Type="http://schemas.openxmlformats.org/officeDocument/2006/relationships/image" Target="../media/image10.png"/><Relationship Id="rId14" Type="http://schemas.openxmlformats.org/officeDocument/2006/relationships/image" Target="../media/image15.jpg"/><Relationship Id="rId22" Type="http://schemas.openxmlformats.org/officeDocument/2006/relationships/image" Target="../media/image2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ounded Rectangle 2">
            <a:extLst>
              <a:ext uri="{FF2B5EF4-FFF2-40B4-BE49-F238E27FC236}">
                <a16:creationId xmlns:a16="http://schemas.microsoft.com/office/drawing/2014/main" xmlns="" id="{EB62450E-F4CD-D84A-BE6F-C7E84DD46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091" y="7685827"/>
            <a:ext cx="6609815" cy="7976257"/>
          </a:xfrm>
          <a:prstGeom prst="roundRect">
            <a:avLst>
              <a:gd name="adj" fmla="val 5125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sz="770" dirty="0" err="1"/>
              <a:t>Ç</a:t>
            </a:r>
            <a:endParaRPr lang="en-US" altLang="en-US" sz="770" dirty="0"/>
          </a:p>
        </p:txBody>
      </p:sp>
      <p:sp>
        <p:nvSpPr>
          <p:cNvPr id="3087" name="Text Box 1">
            <a:extLst>
              <a:ext uri="{FF2B5EF4-FFF2-40B4-BE49-F238E27FC236}">
                <a16:creationId xmlns:a16="http://schemas.microsoft.com/office/drawing/2014/main" xmlns="" id="{BF0DF858-33E8-D44C-A081-B3F3696545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549" y="163980"/>
            <a:ext cx="19136438" cy="13968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20964" tIns="110482" rIns="220964" bIns="110482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173538" algn="l"/>
                <a:tab pos="8348663" algn="l"/>
                <a:tab pos="8535988" algn="l"/>
                <a:tab pos="8985250" algn="l"/>
                <a:tab pos="9434513" algn="l"/>
                <a:tab pos="9883775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  <a:tab pos="19318288" algn="l"/>
                <a:tab pos="19767550" algn="l"/>
                <a:tab pos="20216813" algn="l"/>
                <a:tab pos="20666075" algn="l"/>
                <a:tab pos="21115338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173538" algn="l"/>
                <a:tab pos="8348663" algn="l"/>
                <a:tab pos="8535988" algn="l"/>
                <a:tab pos="8985250" algn="l"/>
                <a:tab pos="9434513" algn="l"/>
                <a:tab pos="9883775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  <a:tab pos="19318288" algn="l"/>
                <a:tab pos="19767550" algn="l"/>
                <a:tab pos="20216813" algn="l"/>
                <a:tab pos="20666075" algn="l"/>
                <a:tab pos="21115338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173538" algn="l"/>
                <a:tab pos="8348663" algn="l"/>
                <a:tab pos="8535988" algn="l"/>
                <a:tab pos="8985250" algn="l"/>
                <a:tab pos="9434513" algn="l"/>
                <a:tab pos="9883775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  <a:tab pos="19318288" algn="l"/>
                <a:tab pos="19767550" algn="l"/>
                <a:tab pos="20216813" algn="l"/>
                <a:tab pos="20666075" algn="l"/>
                <a:tab pos="21115338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173538" algn="l"/>
                <a:tab pos="8348663" algn="l"/>
                <a:tab pos="8535988" algn="l"/>
                <a:tab pos="8985250" algn="l"/>
                <a:tab pos="9434513" algn="l"/>
                <a:tab pos="9883775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  <a:tab pos="19318288" algn="l"/>
                <a:tab pos="19767550" algn="l"/>
                <a:tab pos="20216813" algn="l"/>
                <a:tab pos="20666075" algn="l"/>
                <a:tab pos="21115338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173538" algn="l"/>
                <a:tab pos="8348663" algn="l"/>
                <a:tab pos="8535988" algn="l"/>
                <a:tab pos="8985250" algn="l"/>
                <a:tab pos="9434513" algn="l"/>
                <a:tab pos="9883775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  <a:tab pos="19318288" algn="l"/>
                <a:tab pos="19767550" algn="l"/>
                <a:tab pos="20216813" algn="l"/>
                <a:tab pos="20666075" algn="l"/>
                <a:tab pos="21115338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173538" algn="l"/>
                <a:tab pos="8348663" algn="l"/>
                <a:tab pos="8535988" algn="l"/>
                <a:tab pos="8985250" algn="l"/>
                <a:tab pos="9434513" algn="l"/>
                <a:tab pos="9883775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  <a:tab pos="19318288" algn="l"/>
                <a:tab pos="19767550" algn="l"/>
                <a:tab pos="20216813" algn="l"/>
                <a:tab pos="20666075" algn="l"/>
                <a:tab pos="21115338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173538" algn="l"/>
                <a:tab pos="8348663" algn="l"/>
                <a:tab pos="8535988" algn="l"/>
                <a:tab pos="8985250" algn="l"/>
                <a:tab pos="9434513" algn="l"/>
                <a:tab pos="9883775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  <a:tab pos="19318288" algn="l"/>
                <a:tab pos="19767550" algn="l"/>
                <a:tab pos="20216813" algn="l"/>
                <a:tab pos="20666075" algn="l"/>
                <a:tab pos="21115338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173538" algn="l"/>
                <a:tab pos="8348663" algn="l"/>
                <a:tab pos="8535988" algn="l"/>
                <a:tab pos="8985250" algn="l"/>
                <a:tab pos="9434513" algn="l"/>
                <a:tab pos="9883775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  <a:tab pos="19318288" algn="l"/>
                <a:tab pos="19767550" algn="l"/>
                <a:tab pos="20216813" algn="l"/>
                <a:tab pos="20666075" algn="l"/>
                <a:tab pos="21115338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173538" algn="l"/>
                <a:tab pos="8348663" algn="l"/>
                <a:tab pos="8535988" algn="l"/>
                <a:tab pos="8985250" algn="l"/>
                <a:tab pos="9434513" algn="l"/>
                <a:tab pos="9883775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  <a:tab pos="19318288" algn="l"/>
                <a:tab pos="19767550" algn="l"/>
                <a:tab pos="20216813" algn="l"/>
                <a:tab pos="20666075" algn="l"/>
                <a:tab pos="21115338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NZ" altLang="zh-CN" sz="3600" b="1" dirty="0">
                <a:solidFill>
                  <a:schemeClr val="accent3"/>
                </a:solidFill>
              </a:rPr>
              <a:t>Idiopathic pulmonary fibrosis: a study using volumetric imaging and functional data in a computational lung model</a:t>
            </a:r>
            <a:endParaRPr lang="zh-CN" altLang="zh-CN" sz="3600" b="1" dirty="0">
              <a:solidFill>
                <a:schemeClr val="accent3"/>
              </a:solidFill>
            </a:endParaRPr>
          </a:p>
          <a:p>
            <a:pPr eaLnBrk="1" hangingPunct="1">
              <a:lnSpc>
                <a:spcPts val="3748"/>
              </a:lnSpc>
              <a:buClrTx/>
            </a:pPr>
            <a:endParaRPr lang="en-US" altLang="en-US" sz="3492" b="1" dirty="0">
              <a:latin typeface="Verdana" panose="020B0604030504040204" pitchFamily="34" charset="0"/>
            </a:endParaRPr>
          </a:p>
        </p:txBody>
      </p:sp>
      <p:sp>
        <p:nvSpPr>
          <p:cNvPr id="93" name="Rounded Rectangle 2">
            <a:extLst>
              <a:ext uri="{FF2B5EF4-FFF2-40B4-BE49-F238E27FC236}">
                <a16:creationId xmlns:a16="http://schemas.microsoft.com/office/drawing/2014/main" xmlns="" id="{EC026D26-9569-BE46-94C9-D8025B8770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28527" y="10893036"/>
            <a:ext cx="6609815" cy="4769048"/>
          </a:xfrm>
          <a:prstGeom prst="roundRect">
            <a:avLst>
              <a:gd name="adj" fmla="val 5125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sz="770" dirty="0" err="1"/>
              <a:t>Ç</a:t>
            </a:r>
            <a:r>
              <a:rPr lang="en-US" altLang="en-US" sz="770" dirty="0"/>
              <a:t>√</a:t>
            </a:r>
          </a:p>
        </p:txBody>
      </p:sp>
      <p:sp>
        <p:nvSpPr>
          <p:cNvPr id="146" name="Rounded Rectangle 2">
            <a:extLst>
              <a:ext uri="{FF2B5EF4-FFF2-40B4-BE49-F238E27FC236}">
                <a16:creationId xmlns:a16="http://schemas.microsoft.com/office/drawing/2014/main" xmlns="" id="{7CE3E7DF-206A-0043-93B4-0E94564F58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28526" y="2203263"/>
            <a:ext cx="6592187" cy="8348704"/>
          </a:xfrm>
          <a:prstGeom prst="roundRect">
            <a:avLst>
              <a:gd name="adj" fmla="val 5125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 sz="770" dirty="0"/>
          </a:p>
        </p:txBody>
      </p:sp>
      <p:sp>
        <p:nvSpPr>
          <p:cNvPr id="91" name="Rounded Rectangle 2">
            <a:extLst>
              <a:ext uri="{FF2B5EF4-FFF2-40B4-BE49-F238E27FC236}">
                <a16:creationId xmlns:a16="http://schemas.microsoft.com/office/drawing/2014/main" xmlns="" id="{477896E8-4B30-844D-850E-F6FAEE324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72718" y="2214655"/>
            <a:ext cx="13710664" cy="6976759"/>
          </a:xfrm>
          <a:prstGeom prst="roundRect">
            <a:avLst>
              <a:gd name="adj" fmla="val 5125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 sz="770" dirty="0"/>
          </a:p>
        </p:txBody>
      </p:sp>
      <p:sp>
        <p:nvSpPr>
          <p:cNvPr id="3076" name="Rounded Rectangle 2">
            <a:extLst>
              <a:ext uri="{FF2B5EF4-FFF2-40B4-BE49-F238E27FC236}">
                <a16:creationId xmlns:a16="http://schemas.microsoft.com/office/drawing/2014/main" xmlns="" id="{8E3CA9FA-C641-9B4E-B384-45D5897011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337" y="2277392"/>
            <a:ext cx="6609815" cy="5103863"/>
          </a:xfrm>
          <a:prstGeom prst="roundRect">
            <a:avLst>
              <a:gd name="adj" fmla="val 5125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 sz="770" dirty="0"/>
          </a:p>
        </p:txBody>
      </p:sp>
      <p:sp>
        <p:nvSpPr>
          <p:cNvPr id="3077" name="Text Box 2">
            <a:extLst>
              <a:ext uri="{FF2B5EF4-FFF2-40B4-BE49-F238E27FC236}">
                <a16:creationId xmlns:a16="http://schemas.microsoft.com/office/drawing/2014/main" xmlns="" id="{98BF5B45-1162-334F-9CAD-0C540576FA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201" y="2321099"/>
            <a:ext cx="6573566" cy="42545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20964" tIns="110482" rIns="220964" bIns="110482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830638" algn="l"/>
                <a:tab pos="8005763" algn="l"/>
                <a:tab pos="8086725" algn="l"/>
                <a:tab pos="8535988" algn="l"/>
                <a:tab pos="898525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830638" algn="l"/>
                <a:tab pos="8005763" algn="l"/>
                <a:tab pos="8086725" algn="l"/>
                <a:tab pos="8535988" algn="l"/>
                <a:tab pos="898525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830638" algn="l"/>
                <a:tab pos="8005763" algn="l"/>
                <a:tab pos="8086725" algn="l"/>
                <a:tab pos="8535988" algn="l"/>
                <a:tab pos="898525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830638" algn="l"/>
                <a:tab pos="8005763" algn="l"/>
                <a:tab pos="8086725" algn="l"/>
                <a:tab pos="8535988" algn="l"/>
                <a:tab pos="898525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830638" algn="l"/>
                <a:tab pos="8005763" algn="l"/>
                <a:tab pos="8086725" algn="l"/>
                <a:tab pos="8535988" algn="l"/>
                <a:tab pos="898525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830638" algn="l"/>
                <a:tab pos="8005763" algn="l"/>
                <a:tab pos="8086725" algn="l"/>
                <a:tab pos="8535988" algn="l"/>
                <a:tab pos="898525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830638" algn="l"/>
                <a:tab pos="8005763" algn="l"/>
                <a:tab pos="8086725" algn="l"/>
                <a:tab pos="8535988" algn="l"/>
                <a:tab pos="898525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830638" algn="l"/>
                <a:tab pos="8005763" algn="l"/>
                <a:tab pos="8086725" algn="l"/>
                <a:tab pos="8535988" algn="l"/>
                <a:tab pos="898525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830638" algn="l"/>
                <a:tab pos="8005763" algn="l"/>
                <a:tab pos="8086725" algn="l"/>
                <a:tab pos="8535988" algn="l"/>
                <a:tab pos="898525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r>
              <a:rPr lang="en-US" altLang="en-US" sz="2116" b="1" dirty="0">
                <a:solidFill>
                  <a:srgbClr val="00457D"/>
                </a:solidFill>
                <a:latin typeface="Verdana" panose="020B0604030504040204" pitchFamily="34" charset="0"/>
              </a:rPr>
              <a:t>Background</a:t>
            </a:r>
          </a:p>
          <a:p>
            <a:pPr algn="just" eaLnBrk="1" hangingPunct="1">
              <a:spcBef>
                <a:spcPts val="298"/>
              </a:spcBef>
              <a:spcAft>
                <a:spcPts val="899"/>
              </a:spcAft>
              <a:buClrTx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Idiopathic pulmonary fibrosis (IPF) is an aggressive idiopathic interstitial pneumonia, and often occurs in elderly adults. In IPF, fibrosis typically develops preferentially in posterior-basal lung regions, and often co-exists with emphysema. Currently it is not clear how - or whether - the spatial distribution of tissue abnormalities in IPF (including classifications of tissue type) correlate with pulmonary function tests (PFTs) and their change over time. </a:t>
            </a:r>
          </a:p>
          <a:p>
            <a:pPr algn="just" eaLnBrk="1" hangingPunct="1">
              <a:spcBef>
                <a:spcPts val="298"/>
              </a:spcBef>
              <a:spcAft>
                <a:spcPts val="899"/>
              </a:spcAft>
              <a:buClrTx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This work aims to develop a new quantitative tool that integrates data from volumetric imaging, PFTs, and computational models for lung function, to understand differences between IPF and normal older lungs.</a:t>
            </a:r>
          </a:p>
          <a:p>
            <a:pPr algn="just"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  <p:sp>
        <p:nvSpPr>
          <p:cNvPr id="3078" name="Rectangle 3">
            <a:extLst>
              <a:ext uri="{FF2B5EF4-FFF2-40B4-BE49-F238E27FC236}">
                <a16:creationId xmlns:a16="http://schemas.microsoft.com/office/drawing/2014/main" xmlns="" id="{9498BDDD-5B98-E447-97B8-8EBF4626A6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9821" y="3265884"/>
            <a:ext cx="4798027" cy="11813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 sz="770"/>
          </a:p>
        </p:txBody>
      </p:sp>
      <p:sp>
        <p:nvSpPr>
          <p:cNvPr id="3079" name="Rectangle 4">
            <a:extLst>
              <a:ext uri="{FF2B5EF4-FFF2-40B4-BE49-F238E27FC236}">
                <a16:creationId xmlns:a16="http://schemas.microsoft.com/office/drawing/2014/main" xmlns="" id="{40719ADD-6782-E14C-B632-311AC74A5B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638" y="7721699"/>
            <a:ext cx="6633803" cy="2690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20964" tIns="110482" rIns="220964" bIns="110482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ts val="529"/>
              </a:spcBef>
              <a:buClrTx/>
            </a:pPr>
            <a:r>
              <a:rPr lang="en-US" altLang="en-US" sz="2116" b="1" dirty="0">
                <a:solidFill>
                  <a:srgbClr val="00457D"/>
                </a:solidFill>
                <a:latin typeface="Verdana" panose="020B0604030504040204" pitchFamily="34" charset="0"/>
              </a:rPr>
              <a:t>Tissue classification and Quantification</a:t>
            </a:r>
          </a:p>
          <a:p>
            <a:pPr marL="241905" indent="-241905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Computed tomography (CT) and pulmonary function tests (PFT) data acquired retrospectively from eight patients diagnosed with IPF at Auckland City Hospital, Auckland, New Zealand.</a:t>
            </a:r>
          </a:p>
          <a:p>
            <a:pPr marL="241905" indent="-241905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All patients scanned at initial examination, and four with follow-up scans between 5-20 months.</a:t>
            </a: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  <p:sp>
        <p:nvSpPr>
          <p:cNvPr id="3080" name="Rectangle 5">
            <a:extLst>
              <a:ext uri="{FF2B5EF4-FFF2-40B4-BE49-F238E27FC236}">
                <a16:creationId xmlns:a16="http://schemas.microsoft.com/office/drawing/2014/main" xmlns="" id="{81BF31C3-C742-AA41-A401-E71F47E989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82960" y="3265884"/>
            <a:ext cx="4798027" cy="11813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 sz="770"/>
          </a:p>
        </p:txBody>
      </p:sp>
      <p:sp>
        <p:nvSpPr>
          <p:cNvPr id="3081" name="Rectangle 6">
            <a:extLst>
              <a:ext uri="{FF2B5EF4-FFF2-40B4-BE49-F238E27FC236}">
                <a16:creationId xmlns:a16="http://schemas.microsoft.com/office/drawing/2014/main" xmlns="" id="{E0AE1EF2-9E40-1145-B355-CDDF687104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02438" y="10893036"/>
            <a:ext cx="6529949" cy="2929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20964" tIns="110482" rIns="220964" bIns="110482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just" eaLnBrk="1" hangingPunct="1">
              <a:spcBef>
                <a:spcPts val="298"/>
              </a:spcBef>
              <a:spcAft>
                <a:spcPts val="899"/>
              </a:spcAft>
              <a:buClrTx/>
            </a:pPr>
            <a:r>
              <a:rPr lang="en-US" altLang="en-US" sz="2116" b="1" dirty="0">
                <a:solidFill>
                  <a:srgbClr val="00457D"/>
                </a:solidFill>
                <a:latin typeface="Verdana" panose="020B0604030504040204" pitchFamily="34" charset="0"/>
              </a:rPr>
              <a:t>Summary</a:t>
            </a: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241905" indent="-241905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We classified the pulmonary parenchyma representing IPF features and performed quantitative analysis of IPF lungs.</a:t>
            </a:r>
          </a:p>
          <a:p>
            <a:pPr marL="241905" indent="-241905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Statistical shape analysis suggests quantifiable differences from normal in lung shape are present in IPF, and correlate with extent of fibrosis.</a:t>
            </a:r>
          </a:p>
          <a:p>
            <a:pPr marL="241905" indent="-241905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V/Q mismatch (impaired gas exchange) present in ‘normal’ tissue as well as regions that are classified as abnormal. </a:t>
            </a: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587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  <p:sp>
        <p:nvSpPr>
          <p:cNvPr id="3086" name="Text Box 11">
            <a:extLst>
              <a:ext uri="{FF2B5EF4-FFF2-40B4-BE49-F238E27FC236}">
                <a16:creationId xmlns:a16="http://schemas.microsoft.com/office/drawing/2014/main" xmlns="" id="{6AB81E37-3F91-444F-8096-D192243696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3134" y="1375546"/>
            <a:ext cx="28287426" cy="747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7622" tIns="24763" rIns="47622" bIns="24763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  <a:tab pos="10333038" algn="l"/>
                <a:tab pos="10782300" algn="l"/>
                <a:tab pos="11231563" algn="l"/>
                <a:tab pos="11680825" algn="l"/>
                <a:tab pos="12130088" algn="l"/>
                <a:tab pos="12579350" algn="l"/>
                <a:tab pos="13028613" algn="l"/>
                <a:tab pos="13477875" algn="l"/>
                <a:tab pos="13927138" algn="l"/>
                <a:tab pos="14376400" algn="l"/>
                <a:tab pos="14825663" algn="l"/>
                <a:tab pos="15274925" algn="l"/>
                <a:tab pos="15724188" algn="l"/>
                <a:tab pos="16173450" algn="l"/>
                <a:tab pos="16622713" algn="l"/>
                <a:tab pos="17071975" algn="l"/>
                <a:tab pos="17521238" algn="l"/>
                <a:tab pos="17970500" algn="l"/>
                <a:tab pos="18419763" algn="l"/>
                <a:tab pos="18869025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ts val="0"/>
              </a:spcBef>
              <a:spcAft>
                <a:spcPts val="500"/>
              </a:spcAft>
              <a:buClrTx/>
            </a:pPr>
            <a:r>
              <a:rPr lang="en-US" altLang="en-US" sz="2116" b="1" dirty="0">
                <a:solidFill>
                  <a:srgbClr val="000000"/>
                </a:solidFill>
                <a:latin typeface="Verdana" panose="020B0604030504040204" pitchFamily="34" charset="0"/>
              </a:rPr>
              <a:t>Y. Zhang</a:t>
            </a:r>
            <a:r>
              <a:rPr lang="en-US" altLang="en-US" sz="2116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1</a:t>
            </a:r>
            <a:r>
              <a:rPr lang="en-US" altLang="en-US" sz="2116" b="1" dirty="0">
                <a:solidFill>
                  <a:srgbClr val="000000"/>
                </a:solidFill>
                <a:latin typeface="Verdana" panose="020B0604030504040204" pitchFamily="34" charset="0"/>
              </a:rPr>
              <a:t>, A. R. Clark</a:t>
            </a:r>
            <a:r>
              <a:rPr lang="en-US" altLang="en-US" sz="2116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1</a:t>
            </a:r>
            <a:r>
              <a:rPr lang="en-US" altLang="en-US" sz="2116" b="1" dirty="0">
                <a:solidFill>
                  <a:srgbClr val="000000"/>
                </a:solidFill>
                <a:latin typeface="Verdana" panose="020B0604030504040204" pitchFamily="34" charset="0"/>
              </a:rPr>
              <a:t>, H. Kumar</a:t>
            </a:r>
            <a:r>
              <a:rPr lang="en-US" altLang="en-US" sz="2116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1</a:t>
            </a:r>
            <a:r>
              <a:rPr lang="en-US" altLang="en-US" sz="2116" b="1" dirty="0">
                <a:solidFill>
                  <a:srgbClr val="000000"/>
                </a:solidFill>
                <a:latin typeface="Verdana" panose="020B0604030504040204" pitchFamily="34" charset="0"/>
              </a:rPr>
              <a:t>, M. Wilsher</a:t>
            </a:r>
            <a:r>
              <a:rPr lang="en-US" altLang="en-US" sz="2116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2</a:t>
            </a:r>
            <a:r>
              <a:rPr lang="en-US" altLang="en-US" sz="2116" b="1" dirty="0">
                <a:solidFill>
                  <a:srgbClr val="000000"/>
                </a:solidFill>
                <a:latin typeface="Verdana" panose="020B0604030504040204" pitchFamily="34" charset="0"/>
              </a:rPr>
              <a:t>, D. Milne</a:t>
            </a:r>
            <a:r>
              <a:rPr lang="en-US" altLang="en-US" sz="2116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2</a:t>
            </a:r>
            <a:r>
              <a:rPr lang="en-US" altLang="en-US" sz="2116" b="1" dirty="0">
                <a:solidFill>
                  <a:srgbClr val="000000"/>
                </a:solidFill>
                <a:latin typeface="Verdana" panose="020B0604030504040204" pitchFamily="34" charset="0"/>
              </a:rPr>
              <a:t>, C. King</a:t>
            </a:r>
            <a:r>
              <a:rPr lang="en-US" altLang="en-US" sz="2116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2</a:t>
            </a:r>
            <a:r>
              <a:rPr lang="en-US" altLang="en-US" sz="2116" b="1" dirty="0">
                <a:solidFill>
                  <a:srgbClr val="000000"/>
                </a:solidFill>
                <a:latin typeface="Verdana" panose="020B0604030504040204" pitchFamily="34" charset="0"/>
              </a:rPr>
              <a:t>, B. J. Bartholmai</a:t>
            </a:r>
            <a:r>
              <a:rPr lang="en-US" altLang="en-US" sz="2116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3</a:t>
            </a:r>
            <a:r>
              <a:rPr lang="en-US" altLang="en-US" sz="2116" b="1" dirty="0">
                <a:solidFill>
                  <a:srgbClr val="000000"/>
                </a:solidFill>
                <a:latin typeface="Verdana" panose="020B0604030504040204" pitchFamily="34" charset="0"/>
              </a:rPr>
              <a:t>, M. H. Tawhai</a:t>
            </a:r>
            <a:r>
              <a:rPr lang="en-US" altLang="en-US" sz="2116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1</a:t>
            </a:r>
          </a:p>
          <a:p>
            <a:pPr>
              <a:spcBef>
                <a:spcPts val="0"/>
              </a:spcBef>
              <a:buClrTx/>
            </a:pPr>
            <a:r>
              <a:rPr lang="en-US" altLang="en-US" sz="2000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1</a:t>
            </a:r>
            <a:r>
              <a:rPr lang="en-US" altLang="en-US" sz="2000" b="1" dirty="0">
                <a:solidFill>
                  <a:srgbClr val="000000"/>
                </a:solidFill>
                <a:latin typeface="Verdana" panose="020B0604030504040204" pitchFamily="34" charset="0"/>
              </a:rPr>
              <a:t>Auckland Bioengineering Institute, University of Auckland, New Zealand,  </a:t>
            </a:r>
            <a:r>
              <a:rPr lang="en-US" altLang="en-US" sz="2000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2</a:t>
            </a:r>
            <a:r>
              <a:rPr lang="en-US" altLang="en-US" sz="2000" b="1" dirty="0">
                <a:solidFill>
                  <a:srgbClr val="000000"/>
                </a:solidFill>
                <a:latin typeface="Verdana" panose="020B0604030504040204" pitchFamily="34" charset="0"/>
              </a:rPr>
              <a:t>Auckland City Hospital, Auckland, New Zealand, </a:t>
            </a:r>
            <a:r>
              <a:rPr lang="en-US" altLang="en-US" sz="2000" b="1" baseline="30000" dirty="0">
                <a:solidFill>
                  <a:srgbClr val="000000"/>
                </a:solidFill>
                <a:latin typeface="Verdana" panose="020B0604030504040204" pitchFamily="34" charset="0"/>
              </a:rPr>
              <a:t>3</a:t>
            </a:r>
            <a:r>
              <a:rPr lang="en-US" altLang="en-US" sz="2000" b="1" dirty="0">
                <a:solidFill>
                  <a:srgbClr val="000000"/>
                </a:solidFill>
                <a:latin typeface="Verdana" panose="020B0604030504040204" pitchFamily="34" charset="0"/>
              </a:rPr>
              <a:t>Department of Radiology, Mayo Clinic, Rochester MN </a:t>
            </a:r>
          </a:p>
        </p:txBody>
      </p:sp>
      <p:sp>
        <p:nvSpPr>
          <p:cNvPr id="3088" name="TextBox 3">
            <a:extLst>
              <a:ext uri="{FF2B5EF4-FFF2-40B4-BE49-F238E27FC236}">
                <a16:creationId xmlns:a16="http://schemas.microsoft.com/office/drawing/2014/main" xmlns="" id="{DF9A4798-3E2D-D844-8B25-094D5AA545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49160" y="14380181"/>
            <a:ext cx="6072177" cy="11903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eaLnBrk="1" hangingPunct="1">
              <a:spcBef>
                <a:spcPts val="298"/>
              </a:spcBef>
              <a:spcAft>
                <a:spcPts val="899"/>
              </a:spcAft>
              <a:buSzPct val="100000"/>
            </a:pPr>
            <a:r>
              <a:rPr lang="en-US" altLang="en-US" sz="1481" b="1" dirty="0">
                <a:solidFill>
                  <a:srgbClr val="00457D"/>
                </a:solidFill>
                <a:latin typeface="Verdana" panose="020B0604030504040204" pitchFamily="34" charset="0"/>
              </a:rPr>
              <a:t>References   </a:t>
            </a:r>
            <a:r>
              <a:rPr lang="en-US" altLang="en-US" sz="1058" dirty="0">
                <a:solidFill>
                  <a:schemeClr val="tx1"/>
                </a:solidFill>
                <a:latin typeface="Verdana" panose="020B0604030504040204" pitchFamily="34" charset="0"/>
              </a:rPr>
              <a:t>[1] Swan, A.J., A.R. Clark, and M.H. Tawhai, J </a:t>
            </a:r>
            <a:r>
              <a:rPr lang="en-US" altLang="en-US" sz="1058" dirty="0" err="1">
                <a:solidFill>
                  <a:schemeClr val="tx1"/>
                </a:solidFill>
                <a:latin typeface="Verdana" panose="020B0604030504040204" pitchFamily="34" charset="0"/>
              </a:rPr>
              <a:t>Theor</a:t>
            </a:r>
            <a:r>
              <a:rPr lang="en-US" altLang="en-US" sz="1058" dirty="0">
                <a:solidFill>
                  <a:schemeClr val="tx1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1058" dirty="0" err="1">
                <a:solidFill>
                  <a:schemeClr val="tx1"/>
                </a:solidFill>
                <a:latin typeface="Verdana" panose="020B0604030504040204" pitchFamily="34" charset="0"/>
              </a:rPr>
              <a:t>Biol</a:t>
            </a:r>
            <a:r>
              <a:rPr lang="en-US" altLang="en-US" sz="1058" dirty="0">
                <a:solidFill>
                  <a:schemeClr val="tx1"/>
                </a:solidFill>
                <a:latin typeface="Verdana" panose="020B0604030504040204" pitchFamily="34" charset="0"/>
              </a:rPr>
              <a:t>, 2012; [2] Clark, A.R., et al., J </a:t>
            </a:r>
            <a:r>
              <a:rPr lang="en-US" altLang="en-US" sz="1058" dirty="0" err="1">
                <a:solidFill>
                  <a:schemeClr val="tx1"/>
                </a:solidFill>
                <a:latin typeface="Verdana" panose="020B0604030504040204" pitchFamily="34" charset="0"/>
              </a:rPr>
              <a:t>Appl</a:t>
            </a:r>
            <a:r>
              <a:rPr lang="en-US" altLang="en-US" sz="1058" dirty="0">
                <a:solidFill>
                  <a:schemeClr val="tx1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1058" dirty="0" err="1">
                <a:solidFill>
                  <a:schemeClr val="tx1"/>
                </a:solidFill>
                <a:latin typeface="Verdana" panose="020B0604030504040204" pitchFamily="34" charset="0"/>
              </a:rPr>
              <a:t>Physiol</a:t>
            </a:r>
            <a:r>
              <a:rPr lang="en-US" altLang="en-US" sz="1058" dirty="0">
                <a:solidFill>
                  <a:schemeClr val="tx1"/>
                </a:solidFill>
                <a:latin typeface="Verdana" panose="020B0604030504040204" pitchFamily="34" charset="0"/>
              </a:rPr>
              <a:t> (1985), 2011</a:t>
            </a: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SzPct val="100000"/>
            </a:pPr>
            <a:r>
              <a:rPr lang="en-US" altLang="en-US" sz="1481" b="1" dirty="0">
                <a:solidFill>
                  <a:srgbClr val="00457D"/>
                </a:solidFill>
                <a:latin typeface="Verdana" panose="020B0604030504040204" pitchFamily="34" charset="0"/>
              </a:rPr>
              <a:t>Acknowledgements   </a:t>
            </a:r>
            <a:r>
              <a:rPr lang="en-US" altLang="en-US" sz="1058" dirty="0">
                <a:solidFill>
                  <a:schemeClr val="tx2"/>
                </a:solidFill>
                <a:latin typeface="Verdana" panose="020B0604030504040204" pitchFamily="34" charset="0"/>
              </a:rPr>
              <a:t>Clinical data for this study was provided by </a:t>
            </a:r>
            <a:r>
              <a:rPr lang="en-US" altLang="en-US" sz="1058" dirty="0" err="1">
                <a:solidFill>
                  <a:schemeClr val="tx2"/>
                </a:solidFill>
                <a:latin typeface="Verdana" panose="020B0604030504040204" pitchFamily="34" charset="0"/>
              </a:rPr>
              <a:t>Drs</a:t>
            </a:r>
            <a:r>
              <a:rPr lang="en-US" altLang="en-US" sz="1058" dirty="0">
                <a:solidFill>
                  <a:schemeClr val="tx2"/>
                </a:solidFill>
                <a:latin typeface="Verdana" panose="020B0604030504040204" pitchFamily="34" charset="0"/>
              </a:rPr>
              <a:t> ML Wilsher and DG Milne, Auckland City Hospital; CALIPER analysis was conducted by Dr B Bartholmai, The Mayo Clinic.</a:t>
            </a:r>
            <a:endParaRPr lang="en-US" altLang="en-US" sz="770" dirty="0"/>
          </a:p>
        </p:txBody>
      </p:sp>
      <p:pic>
        <p:nvPicPr>
          <p:cNvPr id="67" name="Picture 2" descr="Image result for medtech core">
            <a:extLst>
              <a:ext uri="{FF2B5EF4-FFF2-40B4-BE49-F238E27FC236}">
                <a16:creationId xmlns:a16="http://schemas.microsoft.com/office/drawing/2014/main" xmlns="" id="{031FEF87-68AB-2B47-9FCA-45512EF72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0289" y="15279668"/>
            <a:ext cx="2543601" cy="1219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9" name="图片 122">
            <a:extLst>
              <a:ext uri="{FF2B5EF4-FFF2-40B4-BE49-F238E27FC236}">
                <a16:creationId xmlns:a16="http://schemas.microsoft.com/office/drawing/2014/main" xmlns="" id="{17707125-3A5F-5C44-8F99-706801DC09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6"/>
          <a:stretch/>
        </p:blipFill>
        <p:spPr>
          <a:xfrm>
            <a:off x="16879904" y="6121801"/>
            <a:ext cx="3989951" cy="2668354"/>
          </a:xfrm>
          <a:prstGeom prst="rect">
            <a:avLst/>
          </a:prstGeom>
        </p:spPr>
      </p:pic>
      <p:sp>
        <p:nvSpPr>
          <p:cNvPr id="95" name="Rectangle 6">
            <a:extLst>
              <a:ext uri="{FF2B5EF4-FFF2-40B4-BE49-F238E27FC236}">
                <a16:creationId xmlns:a16="http://schemas.microsoft.com/office/drawing/2014/main" xmlns="" id="{EB151E96-F7D2-AC49-915E-1F54D1C7CB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20542" y="2321099"/>
            <a:ext cx="6782080" cy="463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20964" tIns="110482" rIns="220964" bIns="110482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just" eaLnBrk="1" hangingPunct="1">
              <a:spcBef>
                <a:spcPts val="298"/>
              </a:spcBef>
              <a:spcAft>
                <a:spcPts val="899"/>
              </a:spcAft>
              <a:buClrTx/>
            </a:pPr>
            <a:r>
              <a:rPr lang="en-US" altLang="en-US" sz="2116" b="1" dirty="0">
                <a:solidFill>
                  <a:srgbClr val="00457D"/>
                </a:solidFill>
                <a:latin typeface="Verdana" panose="020B0604030504040204" pitchFamily="34" charset="0"/>
              </a:rPr>
              <a:t>Statistical shape model (SSM) analysis</a:t>
            </a: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693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  <p:sp>
        <p:nvSpPr>
          <p:cNvPr id="130" name="Rounded Rectangle 2">
            <a:extLst>
              <a:ext uri="{FF2B5EF4-FFF2-40B4-BE49-F238E27FC236}">
                <a16:creationId xmlns:a16="http://schemas.microsoft.com/office/drawing/2014/main" xmlns="" id="{AA33EC68-7B5D-C24D-904B-BA2A8F949A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9377" y="9418264"/>
            <a:ext cx="13543656" cy="6260914"/>
          </a:xfrm>
          <a:prstGeom prst="roundRect">
            <a:avLst>
              <a:gd name="adj" fmla="val 5125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 dirty="0"/>
          </a:p>
        </p:txBody>
      </p:sp>
      <p:sp>
        <p:nvSpPr>
          <p:cNvPr id="131" name="Rectangle 6">
            <a:extLst>
              <a:ext uri="{FF2B5EF4-FFF2-40B4-BE49-F238E27FC236}">
                <a16:creationId xmlns:a16="http://schemas.microsoft.com/office/drawing/2014/main" xmlns="" id="{B40609F3-61E1-E742-86B4-D57396FF90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86592" y="9418264"/>
            <a:ext cx="6782080" cy="463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20964" tIns="110482" rIns="220964" bIns="110482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just" eaLnBrk="1" hangingPunct="1">
              <a:spcBef>
                <a:spcPts val="298"/>
              </a:spcBef>
              <a:spcAft>
                <a:spcPts val="899"/>
              </a:spcAft>
              <a:buClrTx/>
            </a:pPr>
            <a:r>
              <a:rPr lang="en-US" altLang="en-US" sz="2120" b="1" dirty="0">
                <a:solidFill>
                  <a:srgbClr val="00457D"/>
                </a:solidFill>
                <a:latin typeface="+mj-lt"/>
              </a:rPr>
              <a:t>Patient-specific modelling of IPF</a:t>
            </a:r>
            <a:endParaRPr lang="en-US" altLang="en-US" sz="212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xmlns="" id="{C4DDB302-78F7-AA4E-A35A-E66D03E9CEAD}"/>
              </a:ext>
            </a:extLst>
          </p:cNvPr>
          <p:cNvGrpSpPr>
            <a:grpSpLocks noChangeAspect="1"/>
          </p:cNvGrpSpPr>
          <p:nvPr/>
        </p:nvGrpSpPr>
        <p:grpSpPr>
          <a:xfrm>
            <a:off x="661869" y="10241979"/>
            <a:ext cx="6206864" cy="3347708"/>
            <a:chOff x="1479075" y="16570153"/>
            <a:chExt cx="12088739" cy="6520132"/>
          </a:xfrm>
        </p:grpSpPr>
        <p:pic>
          <p:nvPicPr>
            <p:cNvPr id="94" name="Picture 2" descr="D:\PhD\poster\2017ABIForum\Pic\ipf7.PNG">
              <a:extLst>
                <a:ext uri="{FF2B5EF4-FFF2-40B4-BE49-F238E27FC236}">
                  <a16:creationId xmlns:a16="http://schemas.microsoft.com/office/drawing/2014/main" xmlns="" id="{9E9A6238-0134-7A41-8A76-4840F3359F9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99" t="55150" r="2963" b="3663"/>
            <a:stretch/>
          </p:blipFill>
          <p:spPr bwMode="auto">
            <a:xfrm>
              <a:off x="1479075" y="16570153"/>
              <a:ext cx="12088739" cy="32089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7" name="Picture 3">
              <a:extLst>
                <a:ext uri="{FF2B5EF4-FFF2-40B4-BE49-F238E27FC236}">
                  <a16:creationId xmlns:a16="http://schemas.microsoft.com/office/drawing/2014/main" xmlns="" id="{99D921A3-9F23-514B-BFD9-D46999BC5E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68" t="67076" r="18115" b="10017"/>
            <a:stretch/>
          </p:blipFill>
          <p:spPr bwMode="auto">
            <a:xfrm>
              <a:off x="1727775" y="19995616"/>
              <a:ext cx="11373047" cy="16743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00" name="组合 3">
              <a:extLst>
                <a:ext uri="{FF2B5EF4-FFF2-40B4-BE49-F238E27FC236}">
                  <a16:creationId xmlns:a16="http://schemas.microsoft.com/office/drawing/2014/main" xmlns="" id="{941BE7BE-5A4C-0048-9BEF-DD9AD713CA4E}"/>
                </a:ext>
              </a:extLst>
            </p:cNvPr>
            <p:cNvGrpSpPr/>
            <p:nvPr/>
          </p:nvGrpSpPr>
          <p:grpSpPr>
            <a:xfrm>
              <a:off x="1915260" y="21752232"/>
              <a:ext cx="11133690" cy="1338053"/>
              <a:chOff x="1063291" y="20885996"/>
              <a:chExt cx="11951097" cy="1338053"/>
            </a:xfrm>
          </p:grpSpPr>
          <p:sp>
            <p:nvSpPr>
              <p:cNvPr id="104" name="矩形 71">
                <a:extLst>
                  <a:ext uri="{FF2B5EF4-FFF2-40B4-BE49-F238E27FC236}">
                    <a16:creationId xmlns:a16="http://schemas.microsoft.com/office/drawing/2014/main" xmlns="" id="{E710E78D-9F80-4249-9B33-A89A47F37494}"/>
                  </a:ext>
                </a:extLst>
              </p:cNvPr>
              <p:cNvSpPr/>
              <p:nvPr/>
            </p:nvSpPr>
            <p:spPr>
              <a:xfrm>
                <a:off x="1063291" y="20885996"/>
                <a:ext cx="11951097" cy="6593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N</a:t>
                </a:r>
                <a:r>
                  <a:rPr lang="zh-CN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ormal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        G</a:t>
                </a:r>
                <a:r>
                  <a:rPr lang="zh-CN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round-glass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    R</a:t>
                </a:r>
                <a:r>
                  <a:rPr lang="zh-CN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eticular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      H</a:t>
                </a:r>
                <a:r>
                  <a:rPr lang="zh-CN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oneycomb 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    E</a:t>
                </a:r>
                <a:r>
                  <a:rPr lang="zh-CN" altLang="zh-CN" sz="1600" dirty="0">
                    <a:solidFill>
                      <a:schemeClr val="tx1"/>
                    </a:solidFill>
                    <a:latin typeface="Calibri" pitchFamily="34" charset="0"/>
                  </a:rPr>
                  <a:t>mphysema</a:t>
                </a:r>
              </a:p>
            </p:txBody>
          </p:sp>
          <p:pic>
            <p:nvPicPr>
              <p:cNvPr id="105" name="Picture 4">
                <a:extLst>
                  <a:ext uri="{FF2B5EF4-FFF2-40B4-BE49-F238E27FC236}">
                    <a16:creationId xmlns:a16="http://schemas.microsoft.com/office/drawing/2014/main" xmlns="" id="{9F3C819D-A97F-C441-8731-B3E8932D7C1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55" t="60839" r="62723" b="27349"/>
              <a:stretch/>
            </p:blipFill>
            <p:spPr bwMode="auto">
              <a:xfrm>
                <a:off x="1361571" y="21515601"/>
                <a:ext cx="1057476" cy="7084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6" name="Picture 5">
                <a:extLst>
                  <a:ext uri="{FF2B5EF4-FFF2-40B4-BE49-F238E27FC236}">
                    <a16:creationId xmlns:a16="http://schemas.microsoft.com/office/drawing/2014/main" xmlns="" id="{D1D6B3D9-9ADE-7143-8605-140BB3F69F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524" t="61681" r="25727" b="28727"/>
              <a:stretch/>
            </p:blipFill>
            <p:spPr bwMode="auto">
              <a:xfrm>
                <a:off x="3496213" y="21541127"/>
                <a:ext cx="938959" cy="61750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7" name="Picture 6">
                <a:extLst>
                  <a:ext uri="{FF2B5EF4-FFF2-40B4-BE49-F238E27FC236}">
                    <a16:creationId xmlns:a16="http://schemas.microsoft.com/office/drawing/2014/main" xmlns="" id="{449A520E-BD22-2448-B15B-16F468C56B2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105" t="61684" r="34574" b="28921"/>
              <a:stretch/>
            </p:blipFill>
            <p:spPr bwMode="auto">
              <a:xfrm>
                <a:off x="8771807" y="21541001"/>
                <a:ext cx="931775" cy="6176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8" name="Picture 7">
                <a:extLst>
                  <a:ext uri="{FF2B5EF4-FFF2-40B4-BE49-F238E27FC236}">
                    <a16:creationId xmlns:a16="http://schemas.microsoft.com/office/drawing/2014/main" xmlns="" id="{8D887207-8286-5344-B079-ED2F9FAEFB6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856" t="61943" r="72260" b="28974"/>
              <a:stretch/>
            </p:blipFill>
            <p:spPr bwMode="auto">
              <a:xfrm>
                <a:off x="6140257" y="21541001"/>
                <a:ext cx="781223" cy="6180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9" name="Picture 8">
                <a:extLst>
                  <a:ext uri="{FF2B5EF4-FFF2-40B4-BE49-F238E27FC236}">
                    <a16:creationId xmlns:a16="http://schemas.microsoft.com/office/drawing/2014/main" xmlns="" id="{4449BDBB-60E3-1B49-A05B-A0EC1CCAF06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874" t="61459" r="47748" b="28782"/>
              <a:stretch/>
            </p:blipFill>
            <p:spPr bwMode="auto">
              <a:xfrm>
                <a:off x="11661104" y="21541001"/>
                <a:ext cx="994812" cy="61763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1AEE2B7-E0F4-7741-B50B-89D63D36AEB1}"/>
              </a:ext>
            </a:extLst>
          </p:cNvPr>
          <p:cNvSpPr txBox="1"/>
          <p:nvPr/>
        </p:nvSpPr>
        <p:spPr>
          <a:xfrm>
            <a:off x="424556" y="13842379"/>
            <a:ext cx="6597211" cy="159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298"/>
              </a:spcBef>
              <a:spcAft>
                <a:spcPts val="899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Tissue classified as normal, ground glass, reticular, honeycomb or emphysema using CALIPER* classification based on signature mapping techniques.</a:t>
            </a:r>
          </a:p>
          <a:p>
            <a:endParaRPr lang="en-US" sz="1800" dirty="0"/>
          </a:p>
        </p:txBody>
      </p:sp>
      <p:sp>
        <p:nvSpPr>
          <p:cNvPr id="136" name="文本框 10">
            <a:extLst>
              <a:ext uri="{FF2B5EF4-FFF2-40B4-BE49-F238E27FC236}">
                <a16:creationId xmlns:a16="http://schemas.microsoft.com/office/drawing/2014/main" xmlns="" id="{E37F3F4F-505D-FE45-818C-5C16D514B856}"/>
              </a:ext>
            </a:extLst>
          </p:cNvPr>
          <p:cNvSpPr txBox="1"/>
          <p:nvPr/>
        </p:nvSpPr>
        <p:spPr>
          <a:xfrm>
            <a:off x="7781021" y="9779170"/>
            <a:ext cx="3001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>
                <a:solidFill>
                  <a:srgbClr val="00206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Step 1:  Model generation</a:t>
            </a:r>
            <a:endParaRPr lang="zh-CN" altLang="en-US" sz="1800" b="1" dirty="0">
              <a:solidFill>
                <a:srgbClr val="002060"/>
              </a:solidFill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590A902C-7732-A544-B10E-DEFAB162F1A0}"/>
              </a:ext>
            </a:extLst>
          </p:cNvPr>
          <p:cNvSpPr txBox="1"/>
          <p:nvPr/>
        </p:nvSpPr>
        <p:spPr>
          <a:xfrm>
            <a:off x="7386192" y="6822757"/>
            <a:ext cx="949371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The most significant variation in shape (mode 1 of the SSM) relates to the anteroposterior diameter of the lung, and the ratio of apical to basal diameters. &gt;20% of shape variation is captured by this shape mode. </a:t>
            </a:r>
          </a:p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Mode 1 of the SSM is significantly different between IPF and normal subjects and correlates with percent of fibrosis (p&lt;0.01).</a:t>
            </a:r>
          </a:p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There is a significant difference of right lower and right middle lobe volumes between normal old and IPF lungs (p&lt;0.001, p&lt;0.001 respectively).</a:t>
            </a:r>
            <a:endParaRPr lang="en-US" sz="1800" dirty="0"/>
          </a:p>
        </p:txBody>
      </p:sp>
      <p:grpSp>
        <p:nvGrpSpPr>
          <p:cNvPr id="110" name="组合 8">
            <a:extLst>
              <a:ext uri="{FF2B5EF4-FFF2-40B4-BE49-F238E27FC236}">
                <a16:creationId xmlns:a16="http://schemas.microsoft.com/office/drawing/2014/main" xmlns="" id="{1B5AA747-7181-2741-B386-55848366948E}"/>
              </a:ext>
            </a:extLst>
          </p:cNvPr>
          <p:cNvGrpSpPr>
            <a:grpSpLocks noChangeAspect="1"/>
          </p:cNvGrpSpPr>
          <p:nvPr/>
        </p:nvGrpSpPr>
        <p:grpSpPr>
          <a:xfrm>
            <a:off x="7602025" y="4148176"/>
            <a:ext cx="9433239" cy="2565409"/>
            <a:chOff x="19297072" y="11775995"/>
            <a:chExt cx="11720205" cy="2887668"/>
          </a:xfrm>
        </p:grpSpPr>
        <p:sp>
          <p:nvSpPr>
            <p:cNvPr id="111" name="文本框 138">
              <a:extLst>
                <a:ext uri="{FF2B5EF4-FFF2-40B4-BE49-F238E27FC236}">
                  <a16:creationId xmlns:a16="http://schemas.microsoft.com/office/drawing/2014/main" xmlns="" id="{553C072D-0766-3048-8992-3ED9F93BEA47}"/>
                </a:ext>
              </a:extLst>
            </p:cNvPr>
            <p:cNvSpPr txBox="1"/>
            <p:nvPr/>
          </p:nvSpPr>
          <p:spPr>
            <a:xfrm>
              <a:off x="22665615" y="14133368"/>
              <a:ext cx="2681709" cy="346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NZ"/>
              </a:defPPr>
              <a:lvl1pPr>
                <a:defRPr sz="2800"/>
              </a:lvl1pPr>
            </a:lstStyle>
            <a:p>
              <a:r>
                <a:rPr lang="en-US" altLang="zh-CN" sz="1400" dirty="0">
                  <a:solidFill>
                    <a:schemeClr val="tx1"/>
                  </a:solidFill>
                </a:rPr>
                <a:t>-2 SD of Mode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2" name="文本框 142">
              <a:extLst>
                <a:ext uri="{FF2B5EF4-FFF2-40B4-BE49-F238E27FC236}">
                  <a16:creationId xmlns:a16="http://schemas.microsoft.com/office/drawing/2014/main" xmlns="" id="{0D948B9F-78EE-0247-81DE-9F594047B584}"/>
                </a:ext>
              </a:extLst>
            </p:cNvPr>
            <p:cNvSpPr txBox="1"/>
            <p:nvPr/>
          </p:nvSpPr>
          <p:spPr>
            <a:xfrm>
              <a:off x="28251974" y="14220871"/>
              <a:ext cx="2765303" cy="346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NZ"/>
              </a:defPPr>
              <a:lvl1pPr>
                <a:defRPr sz="2800"/>
              </a:lvl1pPr>
            </a:lstStyle>
            <a:p>
              <a:r>
                <a:rPr lang="en-US" altLang="zh-CN" sz="1400" dirty="0">
                  <a:solidFill>
                    <a:schemeClr val="tx1"/>
                  </a:solidFill>
                </a:rPr>
                <a:t>+2 SD of Mode 1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3" name="组合 13">
              <a:extLst>
                <a:ext uri="{FF2B5EF4-FFF2-40B4-BE49-F238E27FC236}">
                  <a16:creationId xmlns:a16="http://schemas.microsoft.com/office/drawing/2014/main" xmlns="" id="{A8F0E6F4-89BD-2D41-AFE1-E37FFE936E0C}"/>
                </a:ext>
              </a:extLst>
            </p:cNvPr>
            <p:cNvGrpSpPr/>
            <p:nvPr/>
          </p:nvGrpSpPr>
          <p:grpSpPr>
            <a:xfrm>
              <a:off x="19297072" y="11775995"/>
              <a:ext cx="10959204" cy="2887668"/>
              <a:chOff x="19297075" y="11775995"/>
              <a:chExt cx="10790577" cy="2887668"/>
            </a:xfrm>
          </p:grpSpPr>
          <p:pic>
            <p:nvPicPr>
              <p:cNvPr id="114" name="图片 135">
                <a:extLst>
                  <a:ext uri="{FF2B5EF4-FFF2-40B4-BE49-F238E27FC236}">
                    <a16:creationId xmlns:a16="http://schemas.microsoft.com/office/drawing/2014/main" xmlns="" id="{301088F8-5ECE-3749-B8DE-855E283C253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75" t="20506" r="31888" b="22058"/>
              <a:stretch/>
            </p:blipFill>
            <p:spPr>
              <a:xfrm>
                <a:off x="19297075" y="11850488"/>
                <a:ext cx="2759459" cy="2281852"/>
              </a:xfrm>
              <a:prstGeom prst="rect">
                <a:avLst/>
              </a:prstGeom>
            </p:spPr>
          </p:pic>
          <p:sp>
            <p:nvSpPr>
              <p:cNvPr id="115" name="文本框 136">
                <a:extLst>
                  <a:ext uri="{FF2B5EF4-FFF2-40B4-BE49-F238E27FC236}">
                    <a16:creationId xmlns:a16="http://schemas.microsoft.com/office/drawing/2014/main" xmlns="" id="{B8ABACDE-E996-FC48-8798-70C19A805846}"/>
                  </a:ext>
                </a:extLst>
              </p:cNvPr>
              <p:cNvSpPr txBox="1"/>
              <p:nvPr/>
            </p:nvSpPr>
            <p:spPr>
              <a:xfrm>
                <a:off x="19556949" y="14104919"/>
                <a:ext cx="2637730" cy="346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solidFill>
                      <a:schemeClr val="tx1"/>
                    </a:solidFill>
                  </a:rPr>
                  <a:t>-3 SD of Mode 1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116" name="图片 137">
                <a:extLst>
                  <a:ext uri="{FF2B5EF4-FFF2-40B4-BE49-F238E27FC236}">
                    <a16:creationId xmlns:a16="http://schemas.microsoft.com/office/drawing/2014/main" xmlns="" id="{D80B0353-CF4C-6941-96B1-A16A47BF6A0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675" t="18954" r="31888" b="20505"/>
              <a:stretch/>
            </p:blipFill>
            <p:spPr>
              <a:xfrm>
                <a:off x="22130427" y="11775995"/>
                <a:ext cx="2782101" cy="2424931"/>
              </a:xfrm>
              <a:prstGeom prst="rect">
                <a:avLst/>
              </a:prstGeom>
            </p:spPr>
          </p:pic>
          <p:pic>
            <p:nvPicPr>
              <p:cNvPr id="117" name="图片 139">
                <a:extLst>
                  <a:ext uri="{FF2B5EF4-FFF2-40B4-BE49-F238E27FC236}">
                    <a16:creationId xmlns:a16="http://schemas.microsoft.com/office/drawing/2014/main" xmlns="" id="{F8049570-AFB6-7041-B581-C0915A432C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447" t="17147" r="32727" b="19766"/>
              <a:stretch/>
            </p:blipFill>
            <p:spPr>
              <a:xfrm>
                <a:off x="25125447" y="11777194"/>
                <a:ext cx="2465448" cy="2417415"/>
              </a:xfrm>
              <a:prstGeom prst="rect">
                <a:avLst/>
              </a:prstGeom>
            </p:spPr>
          </p:pic>
          <p:pic>
            <p:nvPicPr>
              <p:cNvPr id="118" name="图片 140">
                <a:extLst>
                  <a:ext uri="{FF2B5EF4-FFF2-40B4-BE49-F238E27FC236}">
                    <a16:creationId xmlns:a16="http://schemas.microsoft.com/office/drawing/2014/main" xmlns="" id="{41A22EC6-AA15-3C49-8D4D-B9F9105EE6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038" t="15849" r="34091" b="19764"/>
              <a:stretch/>
            </p:blipFill>
            <p:spPr>
              <a:xfrm>
                <a:off x="28032377" y="11877305"/>
                <a:ext cx="2055275" cy="2186956"/>
              </a:xfrm>
              <a:prstGeom prst="rect">
                <a:avLst/>
              </a:prstGeom>
            </p:spPr>
          </p:pic>
          <p:sp>
            <p:nvSpPr>
              <p:cNvPr id="120" name="右箭头 143">
                <a:extLst>
                  <a:ext uri="{FF2B5EF4-FFF2-40B4-BE49-F238E27FC236}">
                    <a16:creationId xmlns:a16="http://schemas.microsoft.com/office/drawing/2014/main" xmlns="" id="{5C5ED041-759B-914B-B66C-7844CFB8CD7E}"/>
                  </a:ext>
                </a:extLst>
              </p:cNvPr>
              <p:cNvSpPr/>
              <p:nvPr/>
            </p:nvSpPr>
            <p:spPr>
              <a:xfrm>
                <a:off x="21866160" y="12611527"/>
                <a:ext cx="427673" cy="466932"/>
              </a:xfrm>
              <a:prstGeom prst="rightArrow">
                <a:avLst/>
              </a:prstGeom>
              <a:solidFill>
                <a:schemeClr val="accent1">
                  <a:alpha val="69000"/>
                </a:schemeClr>
              </a:solidFill>
              <a:ln>
                <a:noFill/>
                <a:rou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  <a:latin typeface="Verdana" pitchFamily="34" charset="0"/>
                  <a:ea typeface="Verdana" pitchFamily="34" charset="0"/>
                  <a:cs typeface="Verdana" pitchFamily="34" charset="0"/>
                </a:endParaRPr>
              </a:p>
            </p:txBody>
          </p:sp>
          <p:sp>
            <p:nvSpPr>
              <p:cNvPr id="121" name="右箭头 144">
                <a:extLst>
                  <a:ext uri="{FF2B5EF4-FFF2-40B4-BE49-F238E27FC236}">
                    <a16:creationId xmlns:a16="http://schemas.microsoft.com/office/drawing/2014/main" xmlns="" id="{39B698BC-2A9E-3C47-820B-651DB9D4E38D}"/>
                  </a:ext>
                </a:extLst>
              </p:cNvPr>
              <p:cNvSpPr/>
              <p:nvPr/>
            </p:nvSpPr>
            <p:spPr>
              <a:xfrm>
                <a:off x="24773091" y="12632758"/>
                <a:ext cx="427673" cy="466932"/>
              </a:xfrm>
              <a:prstGeom prst="rightArrow">
                <a:avLst/>
              </a:prstGeom>
              <a:solidFill>
                <a:schemeClr val="accent1">
                  <a:alpha val="69000"/>
                </a:schemeClr>
              </a:solidFill>
              <a:ln>
                <a:noFill/>
                <a:rou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  <a:latin typeface="Verdana" pitchFamily="34" charset="0"/>
                  <a:ea typeface="Verdana" pitchFamily="34" charset="0"/>
                  <a:cs typeface="Verdana" pitchFamily="34" charset="0"/>
                </a:endParaRPr>
              </a:p>
            </p:txBody>
          </p:sp>
          <p:sp>
            <p:nvSpPr>
              <p:cNvPr id="122" name="右箭头 145">
                <a:extLst>
                  <a:ext uri="{FF2B5EF4-FFF2-40B4-BE49-F238E27FC236}">
                    <a16:creationId xmlns:a16="http://schemas.microsoft.com/office/drawing/2014/main" xmlns="" id="{09B274C6-BC32-F34A-A52A-6B9193CB3D8F}"/>
                  </a:ext>
                </a:extLst>
              </p:cNvPr>
              <p:cNvSpPr/>
              <p:nvPr/>
            </p:nvSpPr>
            <p:spPr>
              <a:xfrm>
                <a:off x="27503845" y="12632758"/>
                <a:ext cx="427673" cy="466932"/>
              </a:xfrm>
              <a:prstGeom prst="rightArrow">
                <a:avLst/>
              </a:prstGeom>
              <a:solidFill>
                <a:schemeClr val="accent1">
                  <a:alpha val="69000"/>
                </a:schemeClr>
              </a:solidFill>
              <a:ln>
                <a:noFill/>
                <a:rou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softEdge rad="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>
                  <a:solidFill>
                    <a:schemeClr val="tx1"/>
                  </a:solidFill>
                  <a:latin typeface="Verdana" pitchFamily="34" charset="0"/>
                  <a:ea typeface="Verdana" pitchFamily="34" charset="0"/>
                  <a:cs typeface="Verdana" pitchFamily="34" charset="0"/>
                </a:endParaRPr>
              </a:p>
            </p:txBody>
          </p:sp>
          <p:sp>
            <p:nvSpPr>
              <p:cNvPr id="126" name="文本框 200">
                <a:extLst>
                  <a:ext uri="{FF2B5EF4-FFF2-40B4-BE49-F238E27FC236}">
                    <a16:creationId xmlns:a16="http://schemas.microsoft.com/office/drawing/2014/main" xmlns="" id="{0FF7D352-DA5C-BD40-BD54-F5283C50DB00}"/>
                  </a:ext>
                </a:extLst>
              </p:cNvPr>
              <p:cNvSpPr txBox="1"/>
              <p:nvPr/>
            </p:nvSpPr>
            <p:spPr>
              <a:xfrm>
                <a:off x="25881465" y="14074718"/>
                <a:ext cx="1625121" cy="588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NZ"/>
                </a:defPPr>
                <a:lvl1pPr>
                  <a:defRPr sz="2800"/>
                </a:lvl1pPr>
              </a:lstStyle>
              <a:p>
                <a:pPr algn="ctr"/>
                <a:r>
                  <a:rPr lang="en-US" altLang="zh-CN" sz="1400" dirty="0">
                    <a:solidFill>
                      <a:schemeClr val="tx1"/>
                    </a:solidFill>
                  </a:rPr>
                  <a:t>Mean shape (older normal)</a:t>
                </a:r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37" name="矩形 133">
            <a:extLst>
              <a:ext uri="{FF2B5EF4-FFF2-40B4-BE49-F238E27FC236}">
                <a16:creationId xmlns:a16="http://schemas.microsoft.com/office/drawing/2014/main" xmlns="" id="{0FD879F9-EF6B-D94A-98A0-BE3DFD0E5E96}"/>
              </a:ext>
            </a:extLst>
          </p:cNvPr>
          <p:cNvSpPr/>
          <p:nvPr/>
        </p:nvSpPr>
        <p:spPr>
          <a:xfrm>
            <a:off x="7796673" y="10818043"/>
            <a:ext cx="1554863" cy="1015663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solidFill>
              <a:schemeClr val="tx1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1200" dirty="0">
                <a:solidFill>
                  <a:schemeClr val="tx1"/>
                </a:solidFill>
                <a:latin typeface="+mj-lt"/>
              </a:rPr>
              <a:t>Upper airway and blood vessels from CT mapped to SSM model of normal older lung</a:t>
            </a:r>
            <a:endParaRPr lang="zh-CN" altLang="en-US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xmlns="" id="{3235A4C5-FE76-A045-B943-47AEB905BC2E}"/>
              </a:ext>
            </a:extLst>
          </p:cNvPr>
          <p:cNvSpPr txBox="1"/>
          <p:nvPr/>
        </p:nvSpPr>
        <p:spPr>
          <a:xfrm>
            <a:off x="7386192" y="2877562"/>
            <a:ext cx="9265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CT-based lung shape compared statistically to a cohort of normal older subjects via a statistical shape model (SSM) that was derived using a principal component analysis. </a:t>
            </a:r>
            <a:endParaRPr lang="en-US" sz="1800" dirty="0"/>
          </a:p>
        </p:txBody>
      </p:sp>
      <p:pic>
        <p:nvPicPr>
          <p:cNvPr id="128" name="图片 21">
            <a:extLst>
              <a:ext uri="{FF2B5EF4-FFF2-40B4-BE49-F238E27FC236}">
                <a16:creationId xmlns:a16="http://schemas.microsoft.com/office/drawing/2014/main" xmlns="" id="{1742025E-DC27-0F43-8E75-3A425F152D8E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49"/>
          <a:stretch/>
        </p:blipFill>
        <p:spPr>
          <a:xfrm>
            <a:off x="16844565" y="3119089"/>
            <a:ext cx="4046344" cy="2621570"/>
          </a:xfrm>
          <a:prstGeom prst="rect">
            <a:avLst/>
          </a:prstGeom>
        </p:spPr>
      </p:pic>
      <p:cxnSp>
        <p:nvCxnSpPr>
          <p:cNvPr id="139" name="直接箭头连接符 151">
            <a:extLst>
              <a:ext uri="{FF2B5EF4-FFF2-40B4-BE49-F238E27FC236}">
                <a16:creationId xmlns:a16="http://schemas.microsoft.com/office/drawing/2014/main" xmlns="" id="{6F1A6296-30E7-B846-93DD-1C0D52C38F22}"/>
              </a:ext>
            </a:extLst>
          </p:cNvPr>
          <p:cNvCxnSpPr>
            <a:cxnSpLocks/>
            <a:stCxn id="137" idx="3"/>
          </p:cNvCxnSpPr>
          <p:nvPr/>
        </p:nvCxnSpPr>
        <p:spPr bwMode="auto">
          <a:xfrm>
            <a:off x="9351536" y="11325875"/>
            <a:ext cx="60745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40" name="矩形 152">
            <a:extLst>
              <a:ext uri="{FF2B5EF4-FFF2-40B4-BE49-F238E27FC236}">
                <a16:creationId xmlns:a16="http://schemas.microsoft.com/office/drawing/2014/main" xmlns="" id="{BEC6020F-334A-D541-B2C9-D839E88DB3C1}"/>
              </a:ext>
            </a:extLst>
          </p:cNvPr>
          <p:cNvSpPr/>
          <p:nvPr/>
        </p:nvSpPr>
        <p:spPr>
          <a:xfrm>
            <a:off x="10050649" y="11459145"/>
            <a:ext cx="1360208" cy="1231106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noFill/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1200" dirty="0">
                <a:solidFill>
                  <a:schemeClr val="tx1"/>
                </a:solidFill>
                <a:latin typeface="+mj-lt"/>
              </a:rPr>
              <a:t>Anatomically based airway and blood vessel trees are generated</a:t>
            </a:r>
          </a:p>
          <a:p>
            <a:pPr algn="ctr" eaLnBrk="1" hangingPunct="1"/>
            <a:endParaRPr lang="zh-CN" altLang="en-US" sz="14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143" name="直接箭头连接符 169">
            <a:extLst>
              <a:ext uri="{FF2B5EF4-FFF2-40B4-BE49-F238E27FC236}">
                <a16:creationId xmlns:a16="http://schemas.microsoft.com/office/drawing/2014/main" xmlns="" id="{74376EDC-4E71-1B49-8F57-470C54D737BD}"/>
              </a:ext>
            </a:extLst>
          </p:cNvPr>
          <p:cNvCxnSpPr>
            <a:cxnSpLocks/>
          </p:cNvCxnSpPr>
          <p:nvPr/>
        </p:nvCxnSpPr>
        <p:spPr bwMode="auto">
          <a:xfrm flipV="1">
            <a:off x="11433705" y="11325874"/>
            <a:ext cx="585437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70" name="文本框 10">
            <a:extLst>
              <a:ext uri="{FF2B5EF4-FFF2-40B4-BE49-F238E27FC236}">
                <a16:creationId xmlns:a16="http://schemas.microsoft.com/office/drawing/2014/main" xmlns="" id="{FB475D43-0342-234A-91AA-C38155671418}"/>
              </a:ext>
            </a:extLst>
          </p:cNvPr>
          <p:cNvSpPr txBox="1"/>
          <p:nvPr/>
        </p:nvSpPr>
        <p:spPr>
          <a:xfrm>
            <a:off x="7728799" y="12680959"/>
            <a:ext cx="12343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b="1" dirty="0">
                <a:solidFill>
                  <a:srgbClr val="002060"/>
                </a:solidFill>
                <a:latin typeface="Calibri" pitchFamily="34" charset="0"/>
                <a:ea typeface="Verdana" pitchFamily="34" charset="0"/>
                <a:cs typeface="Verdana" pitchFamily="34" charset="0"/>
              </a:rPr>
              <a:t>Step 2:  Model solution</a:t>
            </a:r>
            <a:endParaRPr lang="zh-CN" altLang="en-US" sz="1800" b="1" dirty="0">
              <a:solidFill>
                <a:srgbClr val="002060"/>
              </a:solidFill>
              <a:latin typeface="Calibri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xmlns="" id="{AF0A6E62-80E4-5545-A80D-3938751DE48B}"/>
              </a:ext>
            </a:extLst>
          </p:cNvPr>
          <p:cNvSpPr txBox="1"/>
          <p:nvPr/>
        </p:nvSpPr>
        <p:spPr>
          <a:xfrm>
            <a:off x="15128919" y="9963670"/>
            <a:ext cx="5652822" cy="2654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eaLnBrk="1" hangingPunct="1">
              <a:spcBef>
                <a:spcPts val="298"/>
              </a:spcBef>
              <a:spcAft>
                <a:spcPts val="0"/>
              </a:spcAft>
            </a:pPr>
            <a:r>
              <a:rPr lang="en-US" alt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CALIPER analysis and densitometry –</a:t>
            </a:r>
          </a:p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Fibrosis has consistently higher tissue density  (0.34/0.41 for reticular/ground-glass) compared to normal tissue (0.28). Emphysema has lower density (0.08).</a:t>
            </a:r>
          </a:p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Fibrosis predominantly in lower lobes (72%, 58%, 65% for honeycomb, reticular, ground-glass). Emphysema predominantly in upper lobes (73%).</a:t>
            </a:r>
          </a:p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000000"/>
                </a:solidFill>
                <a:latin typeface="Verdana" panose="020B0604030504040204" pitchFamily="34" charset="0"/>
              </a:rPr>
              <a:t>Distribution of fibrosis is basal, peripheral, patchy. </a:t>
            </a:r>
            <a:endParaRPr lang="en-US" sz="1600" dirty="0"/>
          </a:p>
        </p:txBody>
      </p:sp>
      <p:pic>
        <p:nvPicPr>
          <p:cNvPr id="175" name="Picture 2" descr="C:\Users\zwin557\Downloads\image004.png">
            <a:extLst>
              <a:ext uri="{FF2B5EF4-FFF2-40B4-BE49-F238E27FC236}">
                <a16:creationId xmlns:a16="http://schemas.microsoft.com/office/drawing/2014/main" xmlns="" id="{E191EA17-7822-5A44-B95E-79339A9D8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4942" y="10236863"/>
            <a:ext cx="1319335" cy="1222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xmlns="" id="{441A87E7-0D5E-6E4A-A141-13491AEA8999}"/>
              </a:ext>
            </a:extLst>
          </p:cNvPr>
          <p:cNvSpPr/>
          <p:nvPr/>
        </p:nvSpPr>
        <p:spPr bwMode="auto">
          <a:xfrm>
            <a:off x="9956243" y="10182089"/>
            <a:ext cx="1449733" cy="2304709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D1815932-7F88-8D47-8FA9-5137E7455960}"/>
              </a:ext>
            </a:extLst>
          </p:cNvPr>
          <p:cNvGrpSpPr>
            <a:grpSpLocks noChangeAspect="1"/>
          </p:cNvGrpSpPr>
          <p:nvPr/>
        </p:nvGrpSpPr>
        <p:grpSpPr>
          <a:xfrm>
            <a:off x="12331522" y="10382578"/>
            <a:ext cx="2011285" cy="1443577"/>
            <a:chOff x="12003959" y="9394026"/>
            <a:chExt cx="4673592" cy="3354418"/>
          </a:xfrm>
        </p:grpSpPr>
        <p:pic>
          <p:nvPicPr>
            <p:cNvPr id="178" name="图片 101">
              <a:extLst>
                <a:ext uri="{FF2B5EF4-FFF2-40B4-BE49-F238E27FC236}">
                  <a16:creationId xmlns:a16="http://schemas.microsoft.com/office/drawing/2014/main" xmlns="" id="{6A55A90C-C089-0B4D-B132-B058F461EB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71" t="17673" r="30287" b="19091"/>
            <a:stretch/>
          </p:blipFill>
          <p:spPr>
            <a:xfrm>
              <a:off x="12003959" y="9394026"/>
              <a:ext cx="3474219" cy="3354418"/>
            </a:xfrm>
            <a:prstGeom prst="rect">
              <a:avLst/>
            </a:prstGeom>
          </p:spPr>
        </p:pic>
        <p:pic>
          <p:nvPicPr>
            <p:cNvPr id="179" name="图片 102">
              <a:extLst>
                <a:ext uri="{FF2B5EF4-FFF2-40B4-BE49-F238E27FC236}">
                  <a16:creationId xmlns:a16="http://schemas.microsoft.com/office/drawing/2014/main" xmlns="" id="{F6963889-692B-0944-81DC-E125806444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944" t="25500" r="39369" b="63300"/>
            <a:stretch/>
          </p:blipFill>
          <p:spPr>
            <a:xfrm rot="5400000">
              <a:off x="14887773" y="10524261"/>
              <a:ext cx="2718922" cy="860634"/>
            </a:xfrm>
            <a:prstGeom prst="rect">
              <a:avLst/>
            </a:prstGeom>
          </p:spPr>
        </p:pic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xmlns="" id="{1348868E-6E4D-D245-B4F9-141F58861C34}"/>
              </a:ext>
            </a:extLst>
          </p:cNvPr>
          <p:cNvGrpSpPr/>
          <p:nvPr/>
        </p:nvGrpSpPr>
        <p:grpSpPr>
          <a:xfrm>
            <a:off x="12025400" y="10170448"/>
            <a:ext cx="2775989" cy="2267180"/>
            <a:chOff x="11993984" y="9545941"/>
            <a:chExt cx="2775989" cy="2149357"/>
          </a:xfrm>
        </p:grpSpPr>
        <p:sp>
          <p:nvSpPr>
            <p:cNvPr id="142" name="矩形 168">
              <a:extLst>
                <a:ext uri="{FF2B5EF4-FFF2-40B4-BE49-F238E27FC236}">
                  <a16:creationId xmlns:a16="http://schemas.microsoft.com/office/drawing/2014/main" xmlns="" id="{2F85C803-34E7-D04D-A7F5-2BFA311E4675}"/>
                </a:ext>
              </a:extLst>
            </p:cNvPr>
            <p:cNvSpPr/>
            <p:nvPr/>
          </p:nvSpPr>
          <p:spPr>
            <a:xfrm>
              <a:off x="12055447" y="11016473"/>
              <a:ext cx="2714525" cy="646331"/>
            </a:xfrm>
            <a:prstGeom prst="rect">
              <a:avLst/>
            </a:prstGeom>
            <a:solidFill>
              <a:schemeClr val="bg1">
                <a:alpha val="87842"/>
              </a:schemeClr>
            </a:solidFill>
            <a:ln w="19050">
              <a:noFill/>
              <a:miter lim="800000"/>
              <a:headEnd/>
              <a:tailEnd/>
            </a:ln>
            <a:extLst/>
          </p:spPr>
          <p:txBody>
            <a:bodyPr wrap="square" lIns="72000" rIns="72000">
              <a:spAutoFit/>
            </a:bodyPr>
            <a:lstStyle/>
            <a:p>
              <a:pPr algn="ctr" eaLnBrk="1" hangingPunct="1"/>
              <a:r>
                <a:rPr lang="en-US" altLang="zh-CN" sz="1200" dirty="0">
                  <a:solidFill>
                    <a:schemeClr val="tx1"/>
                  </a:solidFill>
                  <a:latin typeface="+mj-lt"/>
                </a:rPr>
                <a:t>Individual’s tissue classification from CALIPER is mapped to patient model</a:t>
              </a:r>
              <a:endParaRPr lang="zh-CN" altLang="en-US" sz="12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xmlns="" id="{A634D538-6AAE-9142-A0B5-23B5C94885E9}"/>
                </a:ext>
              </a:extLst>
            </p:cNvPr>
            <p:cNvSpPr/>
            <p:nvPr/>
          </p:nvSpPr>
          <p:spPr bwMode="auto">
            <a:xfrm>
              <a:off x="11993984" y="9545941"/>
              <a:ext cx="2775989" cy="2149357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pic>
        <p:nvPicPr>
          <p:cNvPr id="183" name="Picture 8">
            <a:extLst>
              <a:ext uri="{FF2B5EF4-FFF2-40B4-BE49-F238E27FC236}">
                <a16:creationId xmlns:a16="http://schemas.microsoft.com/office/drawing/2014/main" xmlns="" id="{308870B2-02E5-914A-881F-34CE7349F841}"/>
              </a:ext>
            </a:extLst>
          </p:cNvPr>
          <p:cNvPicPr>
            <a:picLocks/>
          </p:cNvPicPr>
          <p:nvPr/>
        </p:nvPicPr>
        <p:blipFill>
          <a:blip r:embed="rId18"/>
          <a:srcRect l="8886" t="4081" r="9335"/>
          <a:stretch>
            <a:fillRect/>
          </a:stretch>
        </p:blipFill>
        <p:spPr>
          <a:xfrm>
            <a:off x="7797393" y="13348759"/>
            <a:ext cx="1044000" cy="1213700"/>
          </a:xfrm>
          <a:prstGeom prst="rect">
            <a:avLst/>
          </a:prstGeom>
          <a:ln w="9360">
            <a:solidFill>
              <a:srgbClr val="000000"/>
            </a:solidFill>
            <a:miter/>
          </a:ln>
        </p:spPr>
      </p:pic>
      <p:pic>
        <p:nvPicPr>
          <p:cNvPr id="185" name="Picture 12">
            <a:extLst>
              <a:ext uri="{FF2B5EF4-FFF2-40B4-BE49-F238E27FC236}">
                <a16:creationId xmlns:a16="http://schemas.microsoft.com/office/drawing/2014/main" xmlns="" id="{754B7AD6-C8B0-AF41-B065-197FC64E3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644" y="13338323"/>
            <a:ext cx="1161978" cy="11430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7" name="矩形 133">
            <a:extLst>
              <a:ext uri="{FF2B5EF4-FFF2-40B4-BE49-F238E27FC236}">
                <a16:creationId xmlns:a16="http://schemas.microsoft.com/office/drawing/2014/main" xmlns="" id="{17435504-6FB7-C448-AC5E-2B82072E92F8}"/>
              </a:ext>
            </a:extLst>
          </p:cNvPr>
          <p:cNvSpPr/>
          <p:nvPr/>
        </p:nvSpPr>
        <p:spPr>
          <a:xfrm>
            <a:off x="7797847" y="14708216"/>
            <a:ext cx="2150287" cy="646331"/>
          </a:xfrm>
          <a:prstGeom prst="rect">
            <a:avLst/>
          </a:prstGeom>
          <a:solidFill>
            <a:schemeClr val="bg1">
              <a:alpha val="87842"/>
            </a:schemeClr>
          </a:solidFill>
          <a:ln w="19050">
            <a:noFill/>
            <a:miter lim="800000"/>
            <a:headEnd/>
            <a:tailEnd/>
          </a:ln>
          <a:extLst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zh-CN" sz="1200" dirty="0">
                <a:solidFill>
                  <a:schemeClr val="tx1"/>
                </a:solidFill>
                <a:latin typeface="+mj-lt"/>
              </a:rPr>
              <a:t>Ventilation [1] and perfusion [2] simulated in subject-based model</a:t>
            </a:r>
            <a:endParaRPr lang="zh-CN" altLang="en-US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xmlns="" id="{09CF20C7-21BF-FC44-87C3-E0E487A99A81}"/>
              </a:ext>
            </a:extLst>
          </p:cNvPr>
          <p:cNvSpPr/>
          <p:nvPr/>
        </p:nvSpPr>
        <p:spPr bwMode="auto">
          <a:xfrm>
            <a:off x="7742963" y="13158401"/>
            <a:ext cx="2317659" cy="2307358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grpSp>
        <p:nvGrpSpPr>
          <p:cNvPr id="190" name="Group 189">
            <a:extLst>
              <a:ext uri="{FF2B5EF4-FFF2-40B4-BE49-F238E27FC236}">
                <a16:creationId xmlns:a16="http://schemas.microsoft.com/office/drawing/2014/main" xmlns="" id="{7F6ACE2B-73EB-8044-AB87-EC2595CBE8C7}"/>
              </a:ext>
            </a:extLst>
          </p:cNvPr>
          <p:cNvGrpSpPr/>
          <p:nvPr/>
        </p:nvGrpSpPr>
        <p:grpSpPr>
          <a:xfrm>
            <a:off x="10410528" y="12941021"/>
            <a:ext cx="2220405" cy="2557542"/>
            <a:chOff x="11952371" y="9762064"/>
            <a:chExt cx="2220405" cy="2557542"/>
          </a:xfrm>
        </p:grpSpPr>
        <p:sp>
          <p:nvSpPr>
            <p:cNvPr id="191" name="矩形 168">
              <a:extLst>
                <a:ext uri="{FF2B5EF4-FFF2-40B4-BE49-F238E27FC236}">
                  <a16:creationId xmlns:a16="http://schemas.microsoft.com/office/drawing/2014/main" xmlns="" id="{B4992958-0FF8-AF42-8B7C-5D252A29CF67}"/>
                </a:ext>
              </a:extLst>
            </p:cNvPr>
            <p:cNvSpPr/>
            <p:nvPr/>
          </p:nvSpPr>
          <p:spPr>
            <a:xfrm>
              <a:off x="11952371" y="11273166"/>
              <a:ext cx="2220405" cy="1046440"/>
            </a:xfrm>
            <a:prstGeom prst="rect">
              <a:avLst/>
            </a:prstGeom>
            <a:solidFill>
              <a:schemeClr val="bg1">
                <a:alpha val="87842"/>
              </a:schemeClr>
            </a:solidFill>
            <a:ln w="19050">
              <a:noFill/>
              <a:miter lim="800000"/>
              <a:headEnd/>
              <a:tailEnd/>
            </a:ln>
            <a:extLst/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altLang="zh-CN" sz="1400" b="1" dirty="0">
                  <a:solidFill>
                    <a:schemeClr val="tx1"/>
                  </a:solidFill>
                  <a:latin typeface="+mj-lt"/>
                </a:rPr>
                <a:t>‘Older normal’, </a:t>
              </a:r>
              <a:r>
                <a:rPr lang="en-US" altLang="zh-CN" sz="1200" dirty="0">
                  <a:solidFill>
                    <a:schemeClr val="tx1"/>
                  </a:solidFill>
                  <a:latin typeface="+mj-lt"/>
                </a:rPr>
                <a:t>a normal individual of equivalent age (80 </a:t>
              </a:r>
              <a:r>
                <a:rPr lang="en-US" altLang="zh-CN" sz="1200" dirty="0" err="1">
                  <a:solidFill>
                    <a:schemeClr val="tx1"/>
                  </a:solidFill>
                  <a:latin typeface="+mj-lt"/>
                </a:rPr>
                <a:t>y.o</a:t>
              </a:r>
              <a:r>
                <a:rPr lang="en-US" altLang="zh-CN" sz="1200" dirty="0">
                  <a:solidFill>
                    <a:schemeClr val="tx1"/>
                  </a:solidFill>
                  <a:latin typeface="+mj-lt"/>
                </a:rPr>
                <a:t>.), with patient- specific muscle pressure</a:t>
              </a:r>
              <a:endParaRPr lang="zh-CN" altLang="en-US" sz="1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xmlns="" id="{06DC3FBC-B491-F347-AE07-56CA48739A67}"/>
                </a:ext>
              </a:extLst>
            </p:cNvPr>
            <p:cNvSpPr/>
            <p:nvPr/>
          </p:nvSpPr>
          <p:spPr bwMode="auto">
            <a:xfrm>
              <a:off x="11993985" y="9762064"/>
              <a:ext cx="2082626" cy="2524739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xmlns="" id="{7D51E0D5-B506-0C4D-882C-9AC28855B23E}"/>
              </a:ext>
            </a:extLst>
          </p:cNvPr>
          <p:cNvCxnSpPr/>
          <p:nvPr/>
        </p:nvCxnSpPr>
        <p:spPr bwMode="auto">
          <a:xfrm>
            <a:off x="7692015" y="12618243"/>
            <a:ext cx="13089726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67" name="Group 166">
            <a:extLst>
              <a:ext uri="{FF2B5EF4-FFF2-40B4-BE49-F238E27FC236}">
                <a16:creationId xmlns:a16="http://schemas.microsoft.com/office/drawing/2014/main" xmlns="" id="{59B34624-BE63-7D4C-87B0-F227015B7C30}"/>
              </a:ext>
            </a:extLst>
          </p:cNvPr>
          <p:cNvGrpSpPr/>
          <p:nvPr/>
        </p:nvGrpSpPr>
        <p:grpSpPr>
          <a:xfrm>
            <a:off x="12858800" y="12941022"/>
            <a:ext cx="2778277" cy="2557541"/>
            <a:chOff x="13912690" y="12825765"/>
            <a:chExt cx="2778277" cy="2557541"/>
          </a:xfrm>
        </p:grpSpPr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xmlns="" id="{CD7D55F9-9B8B-A14A-9915-AD8A70C3E754}"/>
                </a:ext>
              </a:extLst>
            </p:cNvPr>
            <p:cNvGrpSpPr/>
            <p:nvPr/>
          </p:nvGrpSpPr>
          <p:grpSpPr>
            <a:xfrm>
              <a:off x="13912690" y="12825765"/>
              <a:ext cx="2775989" cy="2557541"/>
              <a:chOff x="11993984" y="9679145"/>
              <a:chExt cx="2775989" cy="2557541"/>
            </a:xfrm>
          </p:grpSpPr>
          <p:sp>
            <p:nvSpPr>
              <p:cNvPr id="194" name="矩形 168">
                <a:extLst>
                  <a:ext uri="{FF2B5EF4-FFF2-40B4-BE49-F238E27FC236}">
                    <a16:creationId xmlns:a16="http://schemas.microsoft.com/office/drawing/2014/main" xmlns="" id="{5E814CF0-6C65-B948-9A0F-347F87C3ACF7}"/>
                  </a:ext>
                </a:extLst>
              </p:cNvPr>
              <p:cNvSpPr/>
              <p:nvPr/>
            </p:nvSpPr>
            <p:spPr>
              <a:xfrm>
                <a:off x="12001740" y="11374912"/>
                <a:ext cx="2768233" cy="861774"/>
              </a:xfrm>
              <a:prstGeom prst="rect">
                <a:avLst/>
              </a:prstGeom>
              <a:solidFill>
                <a:schemeClr val="bg1">
                  <a:alpha val="87842"/>
                </a:schemeClr>
              </a:solidFill>
              <a:ln w="19050">
                <a:noFill/>
                <a:miter lim="800000"/>
                <a:headEnd/>
                <a:tailEnd/>
              </a:ln>
              <a:extLst/>
            </p:spPr>
            <p:txBody>
              <a:bodyPr wrap="square" lIns="72000" rIns="72000">
                <a:spAutoFit/>
              </a:bodyPr>
              <a:lstStyle/>
              <a:p>
                <a:pPr algn="ctr" eaLnBrk="1" hangingPunct="1"/>
                <a:r>
                  <a:rPr lang="en-US" altLang="zh-CN" sz="1400" b="1" dirty="0">
                    <a:solidFill>
                      <a:schemeClr val="tx1"/>
                    </a:solidFill>
                    <a:latin typeface="+mj-lt"/>
                  </a:rPr>
                  <a:t>‘CT-based’ </a:t>
                </a:r>
                <a:r>
                  <a:rPr lang="en-US" altLang="zh-CN" sz="1200" dirty="0">
                    <a:solidFill>
                      <a:schemeClr val="tx1"/>
                    </a:solidFill>
                    <a:latin typeface="+mj-lt"/>
                  </a:rPr>
                  <a:t>tissue classification mapped to model, with fibrosis reducing tissue compliance and narrowing vessels</a:t>
                </a:r>
                <a:endParaRPr lang="zh-CN" altLang="en-US" sz="1400" dirty="0">
                  <a:solidFill>
                    <a:schemeClr val="tx1"/>
                  </a:solidFill>
                  <a:latin typeface="+mj-lt"/>
                </a:endParaRPr>
              </a:p>
            </p:txBody>
          </p:sp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xmlns="" id="{FA3DC9B8-282D-F44F-858F-67D1CA535036}"/>
                  </a:ext>
                </a:extLst>
              </p:cNvPr>
              <p:cNvSpPr/>
              <p:nvPr/>
            </p:nvSpPr>
            <p:spPr bwMode="auto">
              <a:xfrm>
                <a:off x="11993984" y="9679145"/>
                <a:ext cx="2775989" cy="2533435"/>
              </a:xfrm>
              <a:prstGeom prst="rect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49263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ＭＳ Ｐゴシック" panose="020B0600070205080204" pitchFamily="34" charset="-128"/>
                </a:endParaRPr>
              </a:p>
            </p:txBody>
          </p:sp>
        </p:grpSp>
        <p:pic>
          <p:nvPicPr>
            <p:cNvPr id="198" name="图片 2">
              <a:extLst>
                <a:ext uri="{FF2B5EF4-FFF2-40B4-BE49-F238E27FC236}">
                  <a16:creationId xmlns:a16="http://schemas.microsoft.com/office/drawing/2014/main" xmlns="" id="{2816A9D4-16DF-6D4B-B38B-0EB2DB2E3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100" t="25787" r="31100" b="23097"/>
            <a:stretch>
              <a:fillRect/>
            </a:stretch>
          </p:blipFill>
          <p:spPr bwMode="auto">
            <a:xfrm>
              <a:off x="13915594" y="13016522"/>
              <a:ext cx="1807452" cy="14306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9" name="文本框 17">
              <a:extLst>
                <a:ext uri="{FF2B5EF4-FFF2-40B4-BE49-F238E27FC236}">
                  <a16:creationId xmlns:a16="http://schemas.microsoft.com/office/drawing/2014/main" xmlns="" id="{376FD745-5382-1B47-8ED0-773C7CF2196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715794" y="13400181"/>
              <a:ext cx="975173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 dirty="0">
                  <a:latin typeface="Calibri" pitchFamily="34" charset="0"/>
                  <a:ea typeface="ＭＳ Ｐゴシック" charset="-128"/>
                </a:rPr>
                <a:t>CT- based fibrosis: 17.64%</a:t>
              </a:r>
              <a:endParaRPr lang="zh-CN" altLang="en-US" sz="1400" dirty="0"/>
            </a:p>
          </p:txBody>
        </p:sp>
      </p:grpSp>
      <p:grpSp>
        <p:nvGrpSpPr>
          <p:cNvPr id="200" name="Group 199">
            <a:extLst>
              <a:ext uri="{FF2B5EF4-FFF2-40B4-BE49-F238E27FC236}">
                <a16:creationId xmlns:a16="http://schemas.microsoft.com/office/drawing/2014/main" xmlns="" id="{8CBC62A4-3A8A-0E4E-8409-BC81E1DD1CD6}"/>
              </a:ext>
            </a:extLst>
          </p:cNvPr>
          <p:cNvGrpSpPr/>
          <p:nvPr/>
        </p:nvGrpSpPr>
        <p:grpSpPr>
          <a:xfrm>
            <a:off x="15972860" y="12941021"/>
            <a:ext cx="4827361" cy="2557542"/>
            <a:chOff x="11891203" y="9914449"/>
            <a:chExt cx="2893203" cy="2557542"/>
          </a:xfrm>
        </p:grpSpPr>
        <p:sp>
          <p:nvSpPr>
            <p:cNvPr id="201" name="矩形 168">
              <a:extLst>
                <a:ext uri="{FF2B5EF4-FFF2-40B4-BE49-F238E27FC236}">
                  <a16:creationId xmlns:a16="http://schemas.microsoft.com/office/drawing/2014/main" xmlns="" id="{D8DD6652-2C7C-B143-B8EA-C071038408C0}"/>
                </a:ext>
              </a:extLst>
            </p:cNvPr>
            <p:cNvSpPr/>
            <p:nvPr/>
          </p:nvSpPr>
          <p:spPr>
            <a:xfrm>
              <a:off x="11906705" y="11794883"/>
              <a:ext cx="2877701" cy="677108"/>
            </a:xfrm>
            <a:prstGeom prst="rect">
              <a:avLst/>
            </a:prstGeom>
            <a:solidFill>
              <a:schemeClr val="bg1">
                <a:alpha val="87842"/>
              </a:schemeClr>
            </a:solidFill>
            <a:ln w="19050">
              <a:noFill/>
              <a:miter lim="800000"/>
              <a:headEnd/>
              <a:tailEnd/>
            </a:ln>
            <a:extLst/>
          </p:spPr>
          <p:txBody>
            <a:bodyPr wrap="square">
              <a:spAutoFit/>
            </a:bodyPr>
            <a:lstStyle/>
            <a:p>
              <a:pPr algn="ctr" eaLnBrk="1" hangingPunct="1"/>
              <a:r>
                <a:rPr lang="en-US" altLang="zh-CN" sz="1400" b="1" dirty="0">
                  <a:solidFill>
                    <a:schemeClr val="tx1"/>
                  </a:solidFill>
                  <a:latin typeface="+mj-lt"/>
                </a:rPr>
                <a:t>‘Model-based’</a:t>
              </a:r>
              <a:r>
                <a:rPr lang="en-US" altLang="zh-CN" sz="1400" dirty="0">
                  <a:solidFill>
                    <a:schemeClr val="tx1"/>
                  </a:solidFill>
                  <a:latin typeface="+mj-lt"/>
                </a:rPr>
                <a:t> </a:t>
              </a:r>
              <a:r>
                <a:rPr lang="en-US" altLang="zh-CN" sz="1200" dirty="0">
                  <a:solidFill>
                    <a:schemeClr val="tx1"/>
                  </a:solidFill>
                  <a:latin typeface="+mj-lt"/>
                </a:rPr>
                <a:t>has additional damage added to CALIPER classified ‘normal’ tissue until a patient-specific pressure-volume curve can be matched by the model</a:t>
              </a:r>
              <a:endParaRPr lang="zh-CN" altLang="en-US" sz="140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xmlns="" id="{E5B55296-5224-FC4E-B3B6-35AC1450890C}"/>
                </a:ext>
              </a:extLst>
            </p:cNvPr>
            <p:cNvSpPr/>
            <p:nvPr/>
          </p:nvSpPr>
          <p:spPr bwMode="auto">
            <a:xfrm>
              <a:off x="11891203" y="9914449"/>
              <a:ext cx="2878770" cy="2557541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panose="020B0600070205080204" pitchFamily="34" charset="-128"/>
              </a:endParaRPr>
            </a:p>
          </p:txBody>
        </p:sp>
      </p:grpSp>
      <p:pic>
        <p:nvPicPr>
          <p:cNvPr id="205" name="图片 3">
            <a:extLst>
              <a:ext uri="{FF2B5EF4-FFF2-40B4-BE49-F238E27FC236}">
                <a16:creationId xmlns:a16="http://schemas.microsoft.com/office/drawing/2014/main" xmlns="" id="{097E7FF9-9EC3-EF45-94A7-01058DEA80B9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46" t="25787" r="31194" b="17972"/>
          <a:stretch>
            <a:fillRect/>
          </a:stretch>
        </p:blipFill>
        <p:spPr bwMode="auto">
          <a:xfrm>
            <a:off x="18115384" y="13087655"/>
            <a:ext cx="1786587" cy="1546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6" name="文本框 19">
            <a:extLst>
              <a:ext uri="{FF2B5EF4-FFF2-40B4-BE49-F238E27FC236}">
                <a16:creationId xmlns:a16="http://schemas.microsoft.com/office/drawing/2014/main" xmlns="" id="{66A873EB-39A7-3142-AA21-4C13674596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15584" y="13269217"/>
            <a:ext cx="1061038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en-NZ"/>
            </a:defPPr>
            <a:lvl1pPr>
              <a:defRPr sz="3200">
                <a:latin typeface="Calibri" pitchFamily="34" charset="0"/>
              </a:defRPr>
            </a:lvl1pPr>
            <a:lvl2pPr marL="742950" indent="-28575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 dirty="0">
                <a:solidFill>
                  <a:schemeClr val="tx1"/>
                </a:solidFill>
              </a:rPr>
              <a:t>Model- based fibrosis: 29.75%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sp>
        <p:nvSpPr>
          <p:cNvPr id="207" name="Rectangle 6">
            <a:extLst>
              <a:ext uri="{FF2B5EF4-FFF2-40B4-BE49-F238E27FC236}">
                <a16:creationId xmlns:a16="http://schemas.microsoft.com/office/drawing/2014/main" xmlns="" id="{079F3BFE-0788-104F-B837-0F357DFEE3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206512" y="2289472"/>
            <a:ext cx="6782080" cy="463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20964" tIns="110482" rIns="220964" bIns="110482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just" eaLnBrk="1" hangingPunct="1">
              <a:spcBef>
                <a:spcPts val="298"/>
              </a:spcBef>
              <a:spcAft>
                <a:spcPts val="899"/>
              </a:spcAft>
              <a:buClrTx/>
            </a:pPr>
            <a:r>
              <a:rPr lang="en-US" altLang="en-US" sz="2120" b="1" dirty="0">
                <a:solidFill>
                  <a:srgbClr val="00457D"/>
                </a:solidFill>
                <a:latin typeface="+mj-lt"/>
              </a:rPr>
              <a:t>Simulating IPF lung function</a:t>
            </a:r>
            <a:endParaRPr lang="en-US" altLang="en-US" sz="212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  <a:p>
            <a:pPr eaLnBrk="1" hangingPunct="1">
              <a:spcBef>
                <a:spcPts val="298"/>
              </a:spcBef>
              <a:spcAft>
                <a:spcPts val="899"/>
              </a:spcAft>
              <a:buClrTx/>
            </a:pPr>
            <a:endParaRPr lang="en-US" altLang="en-US" sz="1400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xmlns="" id="{0EA3175C-55BE-2A49-B61D-6EE31B031872}"/>
              </a:ext>
            </a:extLst>
          </p:cNvPr>
          <p:cNvGrpSpPr/>
          <p:nvPr/>
        </p:nvGrpSpPr>
        <p:grpSpPr>
          <a:xfrm>
            <a:off x="21870382" y="2802497"/>
            <a:ext cx="6705848" cy="286812"/>
            <a:chOff x="22568857" y="3878165"/>
            <a:chExt cx="6705848" cy="286812"/>
          </a:xfrm>
        </p:grpSpPr>
        <p:sp>
          <p:nvSpPr>
            <p:cNvPr id="215" name="文本框 19">
              <a:extLst>
                <a:ext uri="{FF2B5EF4-FFF2-40B4-BE49-F238E27FC236}">
                  <a16:creationId xmlns:a16="http://schemas.microsoft.com/office/drawing/2014/main" xmlns="" id="{F466F314-5B10-0E41-A956-A06FE6FB1551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2568857" y="3878165"/>
              <a:ext cx="236985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en-NZ"/>
              </a:defPPr>
              <a:lvl1pPr>
                <a:defRPr sz="3200">
                  <a:latin typeface="Calibri" pitchFamily="34" charset="0"/>
                </a:defRPr>
              </a:lvl1pPr>
              <a:lvl2pPr marL="742950" indent="-28575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200" b="1" dirty="0">
                  <a:solidFill>
                    <a:schemeClr val="tx1"/>
                  </a:solidFill>
                </a:rPr>
                <a:t>Older normal</a:t>
              </a:r>
              <a:endParaRPr lang="zh-CN" altLang="en-US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216" name="文本框 19">
              <a:extLst>
                <a:ext uri="{FF2B5EF4-FFF2-40B4-BE49-F238E27FC236}">
                  <a16:creationId xmlns:a16="http://schemas.microsoft.com/office/drawing/2014/main" xmlns="" id="{E8583503-5C85-4848-B2A7-52FAE732ED33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4686688" y="3886162"/>
              <a:ext cx="236985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en-NZ"/>
              </a:defPPr>
              <a:lvl1pPr>
                <a:defRPr sz="3200">
                  <a:latin typeface="Calibri" pitchFamily="34" charset="0"/>
                </a:defRPr>
              </a:lvl1pPr>
              <a:lvl2pPr marL="742950" indent="-28575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200" b="1" dirty="0">
                  <a:solidFill>
                    <a:schemeClr val="tx1"/>
                  </a:solidFill>
                </a:rPr>
                <a:t>CT based</a:t>
              </a:r>
              <a:endParaRPr lang="zh-CN" altLang="en-US" sz="1200" b="1" dirty="0">
                <a:solidFill>
                  <a:schemeClr val="tx1"/>
                </a:solidFill>
              </a:endParaRPr>
            </a:p>
          </p:txBody>
        </p:sp>
        <p:sp>
          <p:nvSpPr>
            <p:cNvPr id="217" name="文本框 19">
              <a:extLst>
                <a:ext uri="{FF2B5EF4-FFF2-40B4-BE49-F238E27FC236}">
                  <a16:creationId xmlns:a16="http://schemas.microsoft.com/office/drawing/2014/main" xmlns="" id="{E88875EE-C1C8-974D-8632-BBC9AAE92D5D}"/>
                </a:ext>
              </a:extLst>
            </p:cNvPr>
            <p:cNvSpPr txBox="1">
              <a:spLocks noChangeAspect="1" noChangeArrowheads="1"/>
            </p:cNvSpPr>
            <p:nvPr/>
          </p:nvSpPr>
          <p:spPr bwMode="auto">
            <a:xfrm>
              <a:off x="26904851" y="3887978"/>
              <a:ext cx="2369854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en-NZ"/>
              </a:defPPr>
              <a:lvl1pPr>
                <a:defRPr sz="3200">
                  <a:latin typeface="Calibri" pitchFamily="34" charset="0"/>
                </a:defRPr>
              </a:lvl1pPr>
              <a:lvl2pPr marL="742950" indent="-28575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200" b="1" dirty="0">
                  <a:solidFill>
                    <a:schemeClr val="tx1"/>
                  </a:solidFill>
                </a:rPr>
                <a:t>Model based</a:t>
              </a:r>
              <a:endParaRPr lang="zh-CN" altLang="en-US" sz="12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252" name="Rectangle 6">
            <a:extLst>
              <a:ext uri="{FF2B5EF4-FFF2-40B4-BE49-F238E27FC236}">
                <a16:creationId xmlns:a16="http://schemas.microsoft.com/office/drawing/2014/main" xmlns="" id="{66DA7939-4305-D340-9BB2-A7B1239A29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45174" y="5050097"/>
            <a:ext cx="6529949" cy="2929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20964" tIns="110482" rIns="220964" bIns="110482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The </a:t>
            </a:r>
            <a:r>
              <a:rPr lang="en-US" altLang="en-US" sz="1800" b="1" dirty="0">
                <a:solidFill>
                  <a:srgbClr val="000000"/>
                </a:solidFill>
                <a:latin typeface="Verdana" panose="020B0604030504040204" pitchFamily="34" charset="0"/>
              </a:rPr>
              <a:t>older normal model</a:t>
            </a: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 predicts normal V &amp; Q distributions, with P</a:t>
            </a:r>
            <a:r>
              <a:rPr lang="en-US" altLang="en-US" sz="1800" baseline="-25000" dirty="0">
                <a:solidFill>
                  <a:srgbClr val="000000"/>
                </a:solidFill>
                <a:latin typeface="Verdana" panose="020B0604030504040204" pitchFamily="34" charset="0"/>
              </a:rPr>
              <a:t>a</a:t>
            </a: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O</a:t>
            </a:r>
            <a:r>
              <a:rPr lang="en-US" altLang="en-US" sz="1800" baseline="-25000" dirty="0">
                <a:solidFill>
                  <a:srgbClr val="000000"/>
                </a:solidFill>
                <a:latin typeface="Verdana" panose="020B0604030504040204" pitchFamily="34" charset="0"/>
              </a:rPr>
              <a:t>2</a:t>
            </a: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 of 89.0 mmHg, typical of a normal older adult.</a:t>
            </a:r>
          </a:p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The model with </a:t>
            </a:r>
            <a:r>
              <a:rPr lang="en-US" altLang="en-US" sz="1800" b="1" dirty="0">
                <a:solidFill>
                  <a:srgbClr val="000000"/>
                </a:solidFill>
                <a:latin typeface="Verdana" panose="020B0604030504040204" pitchFamily="34" charset="0"/>
              </a:rPr>
              <a:t>CT-based </a:t>
            </a: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tissue predicts characteristic bimodal V &amp; Q distributions, and P</a:t>
            </a:r>
            <a:r>
              <a:rPr lang="en-US" altLang="en-US" sz="1800" baseline="-25000" dirty="0">
                <a:solidFill>
                  <a:srgbClr val="000000"/>
                </a:solidFill>
                <a:latin typeface="Verdana" panose="020B0604030504040204" pitchFamily="34" charset="0"/>
              </a:rPr>
              <a:t>a</a:t>
            </a: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O</a:t>
            </a:r>
            <a:r>
              <a:rPr lang="en-US" altLang="en-US" sz="1800" baseline="-25000" dirty="0">
                <a:solidFill>
                  <a:srgbClr val="000000"/>
                </a:solidFill>
                <a:latin typeface="Verdana" panose="020B0604030504040204" pitchFamily="34" charset="0"/>
              </a:rPr>
              <a:t>2</a:t>
            </a: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 moderately decreased (78.1 mmHg).</a:t>
            </a:r>
          </a:p>
          <a:p>
            <a:pPr marL="285750" indent="-285750" algn="just" eaLnBrk="1" hangingPunct="1">
              <a:spcBef>
                <a:spcPts val="298"/>
              </a:spcBef>
              <a:spcAft>
                <a:spcPts val="899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CT-based fibrosis alone results in more compliant lung than expected from patient data, and a moderately impaired gas exchange function.</a:t>
            </a: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xmlns="" id="{BDB9897F-DD7B-2F4F-9C90-F61B0FA3BA60}"/>
              </a:ext>
            </a:extLst>
          </p:cNvPr>
          <p:cNvSpPr txBox="1"/>
          <p:nvPr/>
        </p:nvSpPr>
        <p:spPr>
          <a:xfrm>
            <a:off x="21355744" y="8097135"/>
            <a:ext cx="32574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By increasing the elasticity of a small proportion of ‘normal’ tissue, the model predicts appropriate patient-specific FRC and TLC, and decrease in P</a:t>
            </a:r>
            <a:r>
              <a:rPr lang="en-US" altLang="en-US" sz="1800" baseline="-25000" dirty="0">
                <a:solidFill>
                  <a:srgbClr val="000000"/>
                </a:solidFill>
                <a:latin typeface="Verdana" panose="020B0604030504040204" pitchFamily="34" charset="0"/>
              </a:rPr>
              <a:t>a</a:t>
            </a: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O</a:t>
            </a:r>
            <a:r>
              <a:rPr lang="en-US" altLang="en-US" sz="1800" baseline="-25000" dirty="0">
                <a:solidFill>
                  <a:srgbClr val="000000"/>
                </a:solidFill>
                <a:latin typeface="Verdana" panose="020B0604030504040204" pitchFamily="34" charset="0"/>
              </a:rPr>
              <a:t>2</a:t>
            </a:r>
            <a:r>
              <a:rPr lang="en-US" altLang="en-US" sz="1800" dirty="0">
                <a:solidFill>
                  <a:srgbClr val="000000"/>
                </a:solidFill>
                <a:latin typeface="Verdana" panose="020B0604030504040204" pitchFamily="34" charset="0"/>
              </a:rPr>
              <a:t> to 72.9 mmHg.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749FB9B-8C18-E446-8A3F-3077C4A82A5C}"/>
              </a:ext>
            </a:extLst>
          </p:cNvPr>
          <p:cNvSpPr txBox="1"/>
          <p:nvPr/>
        </p:nvSpPr>
        <p:spPr>
          <a:xfrm>
            <a:off x="1175910" y="15074747"/>
            <a:ext cx="5088462" cy="531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* </a:t>
            </a:r>
            <a:r>
              <a:rPr lang="en-US" sz="1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(CALIPER - Computer-Aided Lung Information for Pathology Evaluation and Ratings)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32" name="图片 139">
            <a:extLst>
              <a:ext uri="{FF2B5EF4-FFF2-40B4-BE49-F238E27FC236}">
                <a16:creationId xmlns:a16="http://schemas.microsoft.com/office/drawing/2014/main" xmlns="" id="{70A230C1-56B5-5B4C-99E7-AD086FEA3869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47" t="17147" r="32727" b="19766"/>
          <a:stretch/>
        </p:blipFill>
        <p:spPr>
          <a:xfrm>
            <a:off x="10765111" y="13024125"/>
            <a:ext cx="1367498" cy="145724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2" t="4936" r="1154" b="2175"/>
          <a:stretch/>
        </p:blipFill>
        <p:spPr>
          <a:xfrm>
            <a:off x="16187724" y="13138424"/>
            <a:ext cx="1793586" cy="14609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1" t="4205" r="7568" b="2194"/>
          <a:stretch/>
        </p:blipFill>
        <p:spPr>
          <a:xfrm>
            <a:off x="24696519" y="8059787"/>
            <a:ext cx="2982953" cy="232279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8" t="4036" r="6468" b="1011"/>
          <a:stretch/>
        </p:blipFill>
        <p:spPr>
          <a:xfrm>
            <a:off x="21402820" y="3094535"/>
            <a:ext cx="2231988" cy="19148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8" t="4036" r="5501" b="1011"/>
          <a:stretch/>
        </p:blipFill>
        <p:spPr>
          <a:xfrm>
            <a:off x="23634808" y="3197765"/>
            <a:ext cx="2113424" cy="179355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3" t="5260" r="5969" b="997"/>
          <a:stretch/>
        </p:blipFill>
        <p:spPr>
          <a:xfrm>
            <a:off x="25821452" y="3255390"/>
            <a:ext cx="2026040" cy="173890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Verdana"/>
        <a:ea typeface="ＭＳ Ｐゴシック"/>
        <a:cs typeface=""/>
      </a:majorFont>
      <a:minorFont>
        <a:latin typeface="Verdan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lys Mods ABI Template" id="{B06C2FB8-30C0-6848-BE8A-2121C26B8F06}" vid="{9193E181-E19E-EB49-BBA6-0FBD2DD1AB69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662</TotalTime>
  <Words>896</Words>
  <Application>Microsoft Office PowerPoint</Application>
  <PresentationFormat>自定义</PresentationFormat>
  <Paragraphs>75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ＭＳ Ｐゴシック</vt:lpstr>
      <vt:lpstr>宋体</vt:lpstr>
      <vt:lpstr>Arial</vt:lpstr>
      <vt:lpstr>Calibri</vt:lpstr>
      <vt:lpstr>Times New Roman</vt:lpstr>
      <vt:lpstr>Verdana</vt:lpstr>
      <vt:lpstr>Office Theme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admin</cp:lastModifiedBy>
  <cp:revision>50</cp:revision>
  <cp:lastPrinted>2008-08-19T00:49:24Z</cp:lastPrinted>
  <dcterms:created xsi:type="dcterms:W3CDTF">2018-05-13T21:49:04Z</dcterms:created>
  <dcterms:modified xsi:type="dcterms:W3CDTF">2018-05-15T02:16:40Z</dcterms:modified>
</cp:coreProperties>
</file>

<file path=docProps/thumbnail.jpeg>
</file>